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y="5143500" cx="9144000"/>
  <p:notesSz cx="6858000" cy="9144000"/>
  <p:embeddedFontLst>
    <p:embeddedFont>
      <p:font typeface="Raleway"/>
      <p:regular r:id="rId95"/>
      <p:bold r:id="rId96"/>
      <p:italic r:id="rId97"/>
      <p:boldItalic r:id="rId98"/>
    </p:embeddedFont>
    <p:embeddedFont>
      <p:font typeface="Lato"/>
      <p:regular r:id="rId99"/>
      <p:bold r:id="rId100"/>
      <p:italic r:id="rId101"/>
      <p:boldItalic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2" Type="http://schemas.openxmlformats.org/officeDocument/2006/relationships/font" Target="fonts/Lato-boldItalic.fntdata"/><Relationship Id="rId101" Type="http://schemas.openxmlformats.org/officeDocument/2006/relationships/font" Target="fonts/Lato-italic.fntdata"/><Relationship Id="rId100" Type="http://schemas.openxmlformats.org/officeDocument/2006/relationships/font" Target="fonts/Lato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Raleway-regular.fntdata"/><Relationship Id="rId94" Type="http://schemas.openxmlformats.org/officeDocument/2006/relationships/slide" Target="slides/slide89.xml"/><Relationship Id="rId97" Type="http://schemas.openxmlformats.org/officeDocument/2006/relationships/font" Target="fonts/Raleway-italic.fntdata"/><Relationship Id="rId96" Type="http://schemas.openxmlformats.org/officeDocument/2006/relationships/font" Target="fonts/Raleway-bold.fntdata"/><Relationship Id="rId11" Type="http://schemas.openxmlformats.org/officeDocument/2006/relationships/slide" Target="slides/slide6.xml"/><Relationship Id="rId99" Type="http://schemas.openxmlformats.org/officeDocument/2006/relationships/font" Target="fonts/Lato-regular.fntdata"/><Relationship Id="rId10" Type="http://schemas.openxmlformats.org/officeDocument/2006/relationships/slide" Target="slides/slide5.xml"/><Relationship Id="rId98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Shape 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Shape 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Shape 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Shape 7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Shape 7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Shape 7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Shape 7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Shape 7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Shape 8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Shape 8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Shape 8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Shape 8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Shape 8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Shape 8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Shape 8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Shape 8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Shape 5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Shape 58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Shape 6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Shape 6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hape 6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Shape 6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Shape 6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Shape 7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hape 7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Shape 7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Shape 7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Shape 7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hape 8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Shape 86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hape 9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Shape 91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Shape 9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Shape 96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Shape 9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hape 10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Shape 10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Shape 103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Shape 10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Shape 10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Shape 108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17.jpg"/><Relationship Id="rId6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21.jpg"/><Relationship Id="rId6" Type="http://schemas.openxmlformats.org/officeDocument/2006/relationships/image" Target="../media/image20.png"/><Relationship Id="rId7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gif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gif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22.png"/><Relationship Id="rId8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jp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1.jpg"/><Relationship Id="rId5" Type="http://schemas.openxmlformats.org/officeDocument/2006/relationships/image" Target="../media/image8.jpg"/><Relationship Id="rId6" Type="http://schemas.openxmlformats.org/officeDocument/2006/relationships/image" Target="../media/image22.png"/><Relationship Id="rId7" Type="http://schemas.openxmlformats.org/officeDocument/2006/relationships/image" Target="../media/image1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jp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jp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6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jp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png"/><Relationship Id="rId4" Type="http://schemas.openxmlformats.org/officeDocument/2006/relationships/image" Target="../media/image22.png"/><Relationship Id="rId5" Type="http://schemas.openxmlformats.org/officeDocument/2006/relationships/image" Target="../media/image26.gif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7.jp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6.gif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5.jp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3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2.png"/><Relationship Id="rId4" Type="http://schemas.openxmlformats.org/officeDocument/2006/relationships/image" Target="../media/image32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7.gif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9.gif"/><Relationship Id="rId4" Type="http://schemas.openxmlformats.org/officeDocument/2006/relationships/image" Target="../media/image2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5.jp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3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4.gif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2.png"/><Relationship Id="rId4" Type="http://schemas.openxmlformats.org/officeDocument/2006/relationships/image" Target="../media/image30.gif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5.gif"/><Relationship Id="rId4" Type="http://schemas.openxmlformats.org/officeDocument/2006/relationships/image" Target="../media/image2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5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3.gif"/><Relationship Id="rId4" Type="http://schemas.openxmlformats.org/officeDocument/2006/relationships/image" Target="../media/image2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5.jp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3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bit.ly/2FHwxHWhttps://goo.gl/o62C4K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13" y="1747426"/>
            <a:ext cx="7954373" cy="18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283100" y="1158900"/>
            <a:ext cx="6089400" cy="28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Javascript, não tem nada a ver com Java.</a:t>
            </a:r>
            <a:endParaRPr sz="6000">
              <a:solidFill>
                <a:schemeClr val="accent2"/>
              </a:solidFill>
            </a:endParaRPr>
          </a:p>
        </p:txBody>
      </p:sp>
      <p:grpSp>
        <p:nvGrpSpPr>
          <p:cNvPr id="195" name="Shape 195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196" name="Shape 1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7" name="Shape 19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Shape 19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1C232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Seu nome "verdadeiro" é ECMAScript, por que o JavaScript é mantido pela European Computer Manufacturer's Association.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99" name="Shape 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0350" y="430792"/>
            <a:ext cx="2429175" cy="1295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00" name="Shape 20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6">
            <a:off x="8095111" y="195809"/>
            <a:ext cx="939669" cy="333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01" name="Shape 20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6">
            <a:off x="6328648" y="1527484"/>
            <a:ext cx="939669" cy="333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283100" y="712150"/>
            <a:ext cx="6423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Javascript, não foi criado pela W3C, e sim por um cara chamado </a:t>
            </a:r>
            <a:r>
              <a:rPr lang="en">
                <a:solidFill>
                  <a:srgbClr val="FFD966"/>
                </a:solidFill>
              </a:rPr>
              <a:t>Brendan Eich</a:t>
            </a:r>
            <a:r>
              <a:rPr lang="en"/>
              <a:t> na </a:t>
            </a:r>
            <a:r>
              <a:rPr lang="en">
                <a:solidFill>
                  <a:srgbClr val="F1C232"/>
                </a:solidFill>
              </a:rPr>
              <a:t>Netscape</a:t>
            </a:r>
            <a:r>
              <a:rPr lang="en"/>
              <a:t>. 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208" name="Shape 208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09" name="Shape 2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0" name="Shape 210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Shape 21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1C232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Seu nome "verdadeiro" é ECMAScript, por que o JavaScript é mantido pela European Computer Manufacturer's Association.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12" name="Shape 212"/>
          <p:cNvGrpSpPr/>
          <p:nvPr/>
        </p:nvGrpSpPr>
        <p:grpSpPr>
          <a:xfrm>
            <a:off x="6876873" y="299799"/>
            <a:ext cx="2021101" cy="1958201"/>
            <a:chOff x="6877798" y="505824"/>
            <a:chExt cx="2021101" cy="1958201"/>
          </a:xfrm>
        </p:grpSpPr>
        <p:pic>
          <p:nvPicPr>
            <p:cNvPr id="213" name="Shape 2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75563" y="712150"/>
              <a:ext cx="1623726" cy="1623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4" name="Shape 214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-1831774">
              <a:off x="6894918" y="693573"/>
              <a:ext cx="818561" cy="290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5" name="Shape 215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-1831774">
              <a:off x="8063218" y="1985498"/>
              <a:ext cx="818561" cy="2907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6" name="Shape 2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6725" y="1550725"/>
            <a:ext cx="870675" cy="8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8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1217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850" y="1909288"/>
            <a:ext cx="4312300" cy="32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>
            <p:ph type="title"/>
          </p:nvPr>
        </p:nvSpPr>
        <p:spPr>
          <a:xfrm>
            <a:off x="283100" y="1392450"/>
            <a:ext cx="8631600" cy="23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D966"/>
                </a:solidFill>
              </a:rPr>
              <a:t>JS</a:t>
            </a:r>
            <a:endParaRPr sz="9600">
              <a:solidFill>
                <a:srgbClr val="FFD9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200"/>
              <a:t>Linguagem de comportamento</a:t>
            </a:r>
            <a:endParaRPr b="0" sz="4200"/>
          </a:p>
        </p:txBody>
      </p:sp>
      <p:pic>
        <p:nvPicPr>
          <p:cNvPr id="224" name="Shape 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o navegador sabe o que fazer quando eu clico em algo?</a:t>
            </a:r>
            <a:endParaRPr>
              <a:solidFill>
                <a:srgbClr val="FFD966"/>
              </a:solidFill>
            </a:endParaRP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283100" y="712150"/>
            <a:ext cx="85947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O que é o js? </a:t>
            </a:r>
            <a:endParaRPr>
              <a:solidFill>
                <a:srgbClr val="FFD966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FFD966"/>
                </a:solidFill>
              </a:rPr>
              <a:t>Como aprendemos?</a:t>
            </a:r>
            <a:endParaRPr>
              <a:solidFill>
                <a:srgbClr val="FFD966"/>
              </a:solidFill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83072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47" name="Shape 24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Tutorial 01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9" name="Shape 24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Vamos brincar um pouco: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Vá até seu navegador, abra uma nova aba e aperta F12;</a:t>
            </a:r>
            <a:endParaRPr b="1" sz="12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Vá até a aba console;</a:t>
            </a:r>
            <a:endParaRPr b="1" sz="12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digite: alert('maoe!');</a:t>
            </a:r>
            <a:endParaRPr b="1" sz="12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digite: console.log('maoe!');</a:t>
            </a:r>
            <a:endParaRPr b="1" sz="12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digite: console.clear();</a:t>
            </a:r>
            <a:endParaRPr b="1" sz="12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1000"/>
              </a:spcAft>
              <a:buClr>
                <a:srgbClr val="BF9000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digite: window.location = 'http://www.google.com.br';</a:t>
            </a:r>
            <a:endParaRPr b="1" sz="12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0" name="Shape 250"/>
          <p:cNvGrpSpPr/>
          <p:nvPr/>
        </p:nvGrpSpPr>
        <p:grpSpPr>
          <a:xfrm>
            <a:off x="134988" y="687410"/>
            <a:ext cx="2212050" cy="2537076"/>
            <a:chOff x="6803275" y="395363"/>
            <a:chExt cx="2212050" cy="2537076"/>
          </a:xfrm>
        </p:grpSpPr>
        <p:pic>
          <p:nvPicPr>
            <p:cNvPr id="251" name="Shape 2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52" name="Shape 252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Shape 253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BF9000"/>
                  </a:solidFill>
                  <a:latin typeface="Raleway"/>
                  <a:ea typeface="Raleway"/>
                  <a:cs typeface="Raleway"/>
                  <a:sym typeface="Raleway"/>
                </a:rPr>
                <a:t>Dica:</a:t>
              </a:r>
              <a:endParaRPr b="1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O console do navegador vai te ajudar, e muito, no desenvolvimento web. É nele que você vai executar seus debuggers e ver se foi disparado algum erro.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254" name="Shape 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283100" y="618100"/>
            <a:ext cx="8631600" cy="23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D966"/>
                </a:solidFill>
              </a:rPr>
              <a:t>Inserindo JS</a:t>
            </a:r>
            <a:endParaRPr sz="9600">
              <a:solidFill>
                <a:srgbClr val="FFD9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200"/>
              <a:t>na sua página!</a:t>
            </a:r>
            <a:endParaRPr b="0" sz="4200"/>
          </a:p>
        </p:txBody>
      </p:sp>
      <p:sp>
        <p:nvSpPr>
          <p:cNvPr id="260" name="Shape 260"/>
          <p:cNvSpPr txBox="1"/>
          <p:nvPr/>
        </p:nvSpPr>
        <p:spPr>
          <a:xfrm>
            <a:off x="283100" y="3289300"/>
            <a:ext cx="8631600" cy="16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Para adicionar códigos JavaScript à uma página devemos usar a tag: </a:t>
            </a:r>
            <a:r>
              <a:rPr b="1" lang="en">
                <a:solidFill>
                  <a:srgbClr val="FFD966"/>
                </a:solidFill>
              </a:rPr>
              <a:t>&lt;script&gt;</a:t>
            </a:r>
            <a:br>
              <a:rPr lang="en">
                <a:solidFill>
                  <a:srgbClr val="FFFFFF"/>
                </a:solidFill>
              </a:rPr>
            </a:br>
            <a:br>
              <a:rPr lang="en">
                <a:solidFill>
                  <a:srgbClr val="FFFFFF"/>
                </a:solidFill>
              </a:rPr>
            </a:br>
            <a:r>
              <a:rPr lang="en" sz="18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  <a:b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console.</a:t>
            </a:r>
            <a:r>
              <a:rPr lang="en" sz="18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'Canhoto pode fazer uma faculdade de direito?'</a:t>
            </a:r>
            <a:r>
              <a:rPr lang="en" sz="1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  <a:endParaRPr sz="1800">
              <a:solidFill>
                <a:srgbClr val="FF9D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83072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7" name="Shape 26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Tutorial 02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9" name="Shape 26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Vamos criar nosso arquivo da aula 02: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Abra o atom;</a:t>
            </a:r>
            <a:endParaRPr b="1" sz="12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Crie um arquivo index.html dentro de uma pasta trainee-uds-aula-2;</a:t>
            </a:r>
            <a:endParaRPr b="1" sz="12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Coloque a estrutura inicial do html;</a:t>
            </a:r>
            <a:endParaRPr b="1" sz="12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Antes do fechamento do &lt;/body&gt; adicione uma tag de bloco &lt;script&gt;&lt;/script&gt;;</a:t>
            </a:r>
            <a:endParaRPr b="1" sz="12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Adicione alert('Hello World'); entre as tags scripts;</a:t>
            </a:r>
            <a:endParaRPr b="1" sz="12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1000"/>
              </a:spcAft>
              <a:buClr>
                <a:srgbClr val="BF9000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Salve e abra o arquivo no navegador.</a:t>
            </a:r>
            <a:endParaRPr b="1" sz="12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318" y="152401"/>
            <a:ext cx="588336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>
            <p:ph idx="4294967295" type="title"/>
          </p:nvPr>
        </p:nvSpPr>
        <p:spPr>
          <a:xfrm>
            <a:off x="283100" y="3967425"/>
            <a:ext cx="86316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Bem vindos à maior comunidade de código aberto do mundo, a comunidade JS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23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Apresentação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127" y="1195350"/>
            <a:ext cx="2752800" cy="2752800"/>
          </a:xfrm>
          <a:prstGeom prst="ellipse">
            <a:avLst/>
          </a:prstGeom>
          <a:noFill/>
          <a:ln>
            <a:noFill/>
          </a:ln>
          <a:effectLst>
            <a:outerShdw blurRad="200025" rotWithShape="0" algn="bl" dir="6120000" dist="9525">
              <a:srgbClr val="000000">
                <a:alpha val="64999"/>
              </a:srgbClr>
            </a:outerShdw>
          </a:effectLst>
        </p:spPr>
      </p:pic>
      <p:sp>
        <p:nvSpPr>
          <p:cNvPr id="124" name="Shape 124"/>
          <p:cNvSpPr txBox="1"/>
          <p:nvPr/>
        </p:nvSpPr>
        <p:spPr>
          <a:xfrm>
            <a:off x="4562775" y="1601700"/>
            <a:ext cx="3648300" cy="19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</a:rPr>
              <a:t>Bailão</a:t>
            </a:r>
            <a:endParaRPr b="1" sz="72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Full stack web developer</a:t>
            </a:r>
            <a:endParaRPr sz="22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1C232"/>
                </a:solidFill>
              </a:rPr>
              <a:t>github.com/julianobailao</a:t>
            </a:r>
            <a:endParaRPr sz="2200">
              <a:solidFill>
                <a:srgbClr val="F1C232"/>
              </a:solidFill>
            </a:endParaRPr>
          </a:p>
        </p:txBody>
      </p:sp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283100" y="959125"/>
            <a:ext cx="8631600" cy="16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D966"/>
                </a:solidFill>
              </a:rPr>
              <a:t>Variáveis</a:t>
            </a:r>
            <a:endParaRPr b="0" sz="4200"/>
          </a:p>
        </p:txBody>
      </p:sp>
      <p:sp>
        <p:nvSpPr>
          <p:cNvPr id="283" name="Shape 283"/>
          <p:cNvSpPr txBox="1"/>
          <p:nvPr/>
        </p:nvSpPr>
        <p:spPr>
          <a:xfrm>
            <a:off x="283100" y="2493575"/>
            <a:ext cx="8631600" cy="16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Na programação, uma variável é uma posição gravada na memória, capaz de reter e representar um valor ou expressão.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283100" y="1119000"/>
            <a:ext cx="86316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D966"/>
                </a:solidFill>
              </a:rPr>
              <a:t>Variáveis no JS</a:t>
            </a:r>
            <a:endParaRPr b="0" sz="7200"/>
          </a:p>
        </p:txBody>
      </p:sp>
      <p:sp>
        <p:nvSpPr>
          <p:cNvPr id="290" name="Shape 290"/>
          <p:cNvSpPr txBox="1"/>
          <p:nvPr/>
        </p:nvSpPr>
        <p:spPr>
          <a:xfrm>
            <a:off x="283100" y="2333700"/>
            <a:ext cx="8631600" cy="16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Para declarar variáveis no javascript, utilizados </a:t>
            </a:r>
            <a:r>
              <a:rPr b="1" lang="en">
                <a:solidFill>
                  <a:srgbClr val="FFD966"/>
                </a:solidFill>
              </a:rPr>
              <a:t>VAR</a:t>
            </a:r>
            <a:r>
              <a:rPr lang="en">
                <a:solidFill>
                  <a:srgbClr val="FFFFFF"/>
                </a:solidFill>
              </a:rPr>
              <a:t>, seguido do nome da variável:</a:t>
            </a:r>
            <a:br>
              <a:rPr lang="en">
                <a:solidFill>
                  <a:srgbClr val="FFFFFF"/>
                </a:solidFill>
              </a:rPr>
            </a:br>
            <a:br>
              <a:rPr lang="en">
                <a:solidFill>
                  <a:srgbClr val="FFFFFF"/>
                </a:solidFill>
              </a:rPr>
            </a:b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24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24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nome </a:t>
            </a:r>
            <a:r>
              <a:rPr lang="en" sz="24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Bailão</a:t>
            </a:r>
            <a:r>
              <a:rPr lang="en" sz="24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24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9D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283100" y="1264550"/>
            <a:ext cx="8631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rgbClr val="FFD966"/>
                </a:solidFill>
              </a:rPr>
              <a:t>Por que utilizamos aspas?</a:t>
            </a:r>
            <a:endParaRPr b="0" sz="5300"/>
          </a:p>
        </p:txBody>
      </p:sp>
      <p:sp>
        <p:nvSpPr>
          <p:cNvPr id="297" name="Shape 297"/>
          <p:cNvSpPr txBox="1"/>
          <p:nvPr/>
        </p:nvSpPr>
        <p:spPr>
          <a:xfrm>
            <a:off x="283100" y="2472350"/>
            <a:ext cx="8631600" cy="1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24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24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nome </a:t>
            </a:r>
            <a:r>
              <a:rPr lang="en" sz="24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Bailão</a:t>
            </a:r>
            <a:r>
              <a:rPr lang="en" sz="24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24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nome </a:t>
            </a:r>
            <a:r>
              <a:rPr lang="en" sz="24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Bailão</a:t>
            </a: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24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9D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83072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04" name="Shape 30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Exercício 01 - A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Shape 306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Vamos brincar um pouco com variáveis. Vamos descobrir porque usamos aspas: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Adicione a tag script a seu arquivo html;</a:t>
            </a:r>
            <a:endParaRPr b="1" sz="12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Crie duas variáveis, nomeA e nomeB;</a:t>
            </a:r>
            <a:endParaRPr b="1" sz="12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nomeA deve receber seu primeiro nome entre aspas;</a:t>
            </a:r>
            <a:endParaRPr b="1" sz="12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nomeB deve receber seu primeiro nome sem aspas;</a:t>
            </a:r>
            <a:endParaRPr b="1" sz="12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>
              <a:spcBef>
                <a:spcPts val="1000"/>
              </a:spcBef>
              <a:spcAft>
                <a:spcPts val="1000"/>
              </a:spcAft>
              <a:buClr>
                <a:srgbClr val="BF9000"/>
              </a:buClr>
              <a:buSzPts val="1200"/>
              <a:buFont typeface="Raleway"/>
              <a:buChar char="➔"/>
            </a:pPr>
            <a:r>
              <a:rPr b="1" lang="en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Mostre os valores das variáveis utilizando a função alert() do JS.</a:t>
            </a:r>
            <a:endParaRPr b="1" sz="12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7" name="Shape 307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308" name="Shape 30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309" name="Shape 309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Shape 31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BF9000"/>
                  </a:solidFill>
                  <a:latin typeface="Raleway"/>
                  <a:ea typeface="Raleway"/>
                  <a:cs typeface="Raleway"/>
                  <a:sym typeface="Raleway"/>
                </a:rPr>
                <a:t>Dica:</a:t>
              </a:r>
              <a:endParaRPr b="1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 o editor é seu melhor amigo, o google e o stack overflow são os grandes mestres da magia. Conte com eles para o que der e vier.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Já entenderam isso né?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1" name="Shape 311"/>
          <p:cNvGrpSpPr/>
          <p:nvPr/>
        </p:nvGrpSpPr>
        <p:grpSpPr>
          <a:xfrm>
            <a:off x="6742961" y="254030"/>
            <a:ext cx="2212050" cy="2972438"/>
            <a:chOff x="6803275" y="395363"/>
            <a:chExt cx="2212050" cy="2537076"/>
          </a:xfrm>
        </p:grpSpPr>
        <p:pic>
          <p:nvPicPr>
            <p:cNvPr id="312" name="Shape 3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313" name="Shape 313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Shape 31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BF9000"/>
                  </a:solidFill>
                  <a:latin typeface="Raleway"/>
                  <a:ea typeface="Raleway"/>
                  <a:cs typeface="Raleway"/>
                  <a:sym typeface="Raleway"/>
                </a:rPr>
                <a:t>Dica:</a:t>
              </a:r>
              <a:endParaRPr b="1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43434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&lt;script&gt;</a:t>
              </a:r>
              <a:br>
                <a:rPr lang="en">
                  <a:solidFill>
                    <a:srgbClr val="434343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>
                  <a:solidFill>
                    <a:srgbClr val="43434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var nomeA = "Bailão";</a:t>
              </a:r>
              <a:br>
                <a:rPr lang="en">
                  <a:solidFill>
                    <a:srgbClr val="434343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>
                  <a:solidFill>
                    <a:srgbClr val="43434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var nomeB = Bailão;</a:t>
              </a:r>
              <a:br>
                <a:rPr lang="en">
                  <a:solidFill>
                    <a:srgbClr val="434343"/>
                  </a:solidFill>
                  <a:latin typeface="Courier New"/>
                  <a:ea typeface="Courier New"/>
                  <a:cs typeface="Courier New"/>
                  <a:sym typeface="Courier New"/>
                </a:rPr>
              </a:br>
              <a:r>
                <a:rPr lang="en">
                  <a:solidFill>
                    <a:srgbClr val="43434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&lt;/script&gt;</a:t>
              </a:r>
              <a:endParaRPr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315" name="Shape 3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283100" y="596750"/>
            <a:ext cx="8631600" cy="4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Repare no código. Estamos alertando o valor da variável:</a:t>
            </a:r>
            <a:endParaRPr sz="36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lang="en" sz="18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b="0" lang="en" sz="1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b="0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lang="en" sz="18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0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nomeA </a:t>
            </a:r>
            <a:r>
              <a:rPr b="0" lang="en" sz="18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" sz="18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Bailão</a:t>
            </a:r>
            <a:r>
              <a:rPr b="0" lang="en" sz="18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0" lang="en" sz="1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b="0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lang="en" sz="18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0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nomeB </a:t>
            </a:r>
            <a:r>
              <a:rPr b="0" lang="en" sz="18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Bailão</a:t>
            </a:r>
            <a:r>
              <a:rPr b="0" lang="en" sz="1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b="0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lang="en" sz="18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b="0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(nomeA)</a:t>
            </a:r>
            <a:r>
              <a:rPr b="0" lang="en" sz="1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b="0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lang="en" sz="18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b="0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(nomeB)</a:t>
            </a:r>
            <a:r>
              <a:rPr b="0" lang="en" sz="1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b="0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lang="en" sz="1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0" lang="en" sz="18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b="0" lang="en" sz="1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sz="18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283100" y="596750"/>
            <a:ext cx="8631600" cy="3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FFFFFF"/>
                </a:solidFill>
              </a:rPr>
              <a:t>Qualquer "texto" (string) que esteja fora de aspas, </a:t>
            </a:r>
            <a:r>
              <a:rPr lang="en" sz="5700">
                <a:solidFill>
                  <a:srgbClr val="FFD966"/>
                </a:solidFill>
              </a:rPr>
              <a:t>é considerado código.</a:t>
            </a:r>
            <a:endParaRPr b="0" sz="5700">
              <a:solidFill>
                <a:srgbClr val="FFD966"/>
              </a:solidFill>
            </a:endParaRP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283100" y="593275"/>
            <a:ext cx="86316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D966"/>
                </a:solidFill>
              </a:rPr>
              <a:t>Tipos de variáveis</a:t>
            </a:r>
            <a:endParaRPr b="0" sz="7200"/>
          </a:p>
        </p:txBody>
      </p:sp>
      <p:sp>
        <p:nvSpPr>
          <p:cNvPr id="338" name="Shape 338"/>
          <p:cNvSpPr txBox="1"/>
          <p:nvPr/>
        </p:nvSpPr>
        <p:spPr>
          <a:xfrm>
            <a:off x="283100" y="2106375"/>
            <a:ext cx="8631600" cy="27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1. </a:t>
            </a:r>
            <a:r>
              <a:rPr b="1" lang="en" sz="2400">
                <a:solidFill>
                  <a:srgbClr val="FFD966"/>
                </a:solidFill>
              </a:rPr>
              <a:t>String</a:t>
            </a:r>
            <a:r>
              <a:rPr lang="en" sz="2400">
                <a:solidFill>
                  <a:srgbClr val="FFD966"/>
                </a:solidFill>
              </a:rPr>
              <a:t> </a:t>
            </a:r>
            <a:r>
              <a:rPr lang="en" sz="2400">
                <a:solidFill>
                  <a:srgbClr val="F3F3F3"/>
                </a:solidFill>
              </a:rPr>
              <a:t>- Texto, sempre entre aspas</a:t>
            </a:r>
            <a:endParaRPr sz="2400"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2. </a:t>
            </a:r>
            <a:r>
              <a:rPr b="1" lang="en" sz="2400">
                <a:solidFill>
                  <a:srgbClr val="FFD966"/>
                </a:solidFill>
              </a:rPr>
              <a:t>Boolean</a:t>
            </a:r>
            <a:r>
              <a:rPr lang="en" sz="2400">
                <a:solidFill>
                  <a:srgbClr val="FFD966"/>
                </a:solidFill>
              </a:rPr>
              <a:t> </a:t>
            </a:r>
            <a:r>
              <a:rPr lang="en" sz="2400">
                <a:solidFill>
                  <a:srgbClr val="F3F3F3"/>
                </a:solidFill>
              </a:rPr>
              <a:t>- Verdadeiro ou falso (true, false)</a:t>
            </a:r>
            <a:endParaRPr sz="2400"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3. </a:t>
            </a:r>
            <a:r>
              <a:rPr b="1" lang="en" sz="2400">
                <a:solidFill>
                  <a:srgbClr val="FFD966"/>
                </a:solidFill>
              </a:rPr>
              <a:t>Numeric</a:t>
            </a:r>
            <a:r>
              <a:rPr lang="en" sz="2400">
                <a:solidFill>
                  <a:srgbClr val="FFD966"/>
                </a:solidFill>
              </a:rPr>
              <a:t> </a:t>
            </a:r>
            <a:r>
              <a:rPr lang="en" sz="2400">
                <a:solidFill>
                  <a:srgbClr val="F3F3F3"/>
                </a:solidFill>
              </a:rPr>
              <a:t>- Números</a:t>
            </a:r>
            <a:endParaRPr sz="2400">
              <a:solidFill>
                <a:srgbClr val="F3F3F3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3.1 </a:t>
            </a:r>
            <a:r>
              <a:rPr b="1" lang="en" sz="2400">
                <a:solidFill>
                  <a:srgbClr val="FFD966"/>
                </a:solidFill>
              </a:rPr>
              <a:t>Integer</a:t>
            </a:r>
            <a:r>
              <a:rPr lang="en" sz="2400">
                <a:solidFill>
                  <a:srgbClr val="FFD966"/>
                </a:solidFill>
              </a:rPr>
              <a:t> </a:t>
            </a:r>
            <a:r>
              <a:rPr lang="en" sz="2400">
                <a:solidFill>
                  <a:srgbClr val="F3F3F3"/>
                </a:solidFill>
              </a:rPr>
              <a:t>- Inteiros</a:t>
            </a:r>
            <a:endParaRPr sz="2400">
              <a:solidFill>
                <a:srgbClr val="F3F3F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3.2 </a:t>
            </a:r>
            <a:r>
              <a:rPr b="1" lang="en" sz="2400">
                <a:solidFill>
                  <a:srgbClr val="FFD966"/>
                </a:solidFill>
              </a:rPr>
              <a:t>Float</a:t>
            </a:r>
            <a:r>
              <a:rPr lang="en" sz="2400">
                <a:solidFill>
                  <a:srgbClr val="FFD966"/>
                </a:solidFill>
              </a:rPr>
              <a:t> </a:t>
            </a:r>
            <a:r>
              <a:rPr lang="en" sz="2400">
                <a:solidFill>
                  <a:srgbClr val="F3F3F3"/>
                </a:solidFill>
              </a:rPr>
              <a:t>- Decimais</a:t>
            </a:r>
            <a:br>
              <a:rPr lang="en" sz="2400">
                <a:solidFill>
                  <a:srgbClr val="FFFFFF"/>
                </a:solidFill>
              </a:rPr>
            </a:br>
            <a:r>
              <a:rPr b="1" lang="en" sz="2400">
                <a:solidFill>
                  <a:srgbClr val="FFFFFF"/>
                </a:solidFill>
              </a:rPr>
              <a:t>4. </a:t>
            </a:r>
            <a:r>
              <a:rPr b="1" lang="en" sz="2400">
                <a:solidFill>
                  <a:srgbClr val="FFD966"/>
                </a:solidFill>
              </a:rPr>
              <a:t>Array</a:t>
            </a:r>
            <a:r>
              <a:rPr lang="en" sz="2400">
                <a:solidFill>
                  <a:srgbClr val="FFD966"/>
                </a:solidFill>
              </a:rPr>
              <a:t> </a:t>
            </a:r>
            <a:r>
              <a:rPr lang="en" sz="2400">
                <a:solidFill>
                  <a:srgbClr val="F3F3F3"/>
                </a:solidFill>
              </a:rPr>
              <a:t>- Listas [ ]</a:t>
            </a:r>
            <a:br>
              <a:rPr lang="en" sz="2400">
                <a:solidFill>
                  <a:srgbClr val="F3F3F3"/>
                </a:solidFill>
              </a:rPr>
            </a:br>
            <a:r>
              <a:rPr b="1" lang="en" sz="2400">
                <a:solidFill>
                  <a:srgbClr val="FFFFFF"/>
                </a:solidFill>
              </a:rPr>
              <a:t>5. </a:t>
            </a:r>
            <a:r>
              <a:rPr b="1" lang="en" sz="2400">
                <a:solidFill>
                  <a:srgbClr val="FFD966"/>
                </a:solidFill>
              </a:rPr>
              <a:t>Object</a:t>
            </a:r>
            <a:r>
              <a:rPr lang="en" sz="2400">
                <a:solidFill>
                  <a:srgbClr val="FFD966"/>
                </a:solidFill>
              </a:rPr>
              <a:t> </a:t>
            </a:r>
            <a:r>
              <a:rPr lang="en" sz="2400">
                <a:solidFill>
                  <a:srgbClr val="F3F3F3"/>
                </a:solidFill>
              </a:rPr>
              <a:t>- Objetos { }</a:t>
            </a:r>
            <a:endParaRPr sz="2400">
              <a:solidFill>
                <a:srgbClr val="F3F3F3"/>
              </a:solidFill>
            </a:endParaRP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83072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45" name="Shape 34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Exercício 01 - B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7" name="Shape 347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Agora que você sabe um pouco mais sobre variáveis, vamos começar de novo: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Raleway"/>
              <a:buChar char="➔"/>
            </a:pPr>
            <a:r>
              <a:rPr b="1" lang="en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Var nome, tipo string, com seu nome completo;</a:t>
            </a:r>
            <a:endParaRPr b="1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Raleway"/>
              <a:buChar char="➔"/>
            </a:pPr>
            <a:r>
              <a:rPr b="1" lang="en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Var idade, tipo integer;</a:t>
            </a:r>
            <a:endParaRPr b="1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Raleway"/>
              <a:buChar char="➔"/>
            </a:pPr>
            <a:r>
              <a:rPr b="1" lang="en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Var sexoFeminino, boolean;</a:t>
            </a:r>
            <a:endParaRPr b="1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spcBef>
                <a:spcPts val="1000"/>
              </a:spcBef>
              <a:spcAft>
                <a:spcPts val="1000"/>
              </a:spcAft>
              <a:buClr>
                <a:srgbClr val="BF9000"/>
              </a:buClr>
              <a:buSzPts val="1800"/>
              <a:buFont typeface="Raleway"/>
              <a:buChar char="➔"/>
            </a:pPr>
            <a:r>
              <a:rPr b="1" lang="en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Var peso, float, kilos e gramas.</a:t>
            </a:r>
            <a:endParaRPr b="1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48" name="Shape 348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349" name="Shape 3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350" name="Shape 350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Shape 35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BF9000"/>
                  </a:solidFill>
                  <a:latin typeface="Raleway"/>
                  <a:ea typeface="Raleway"/>
                  <a:cs typeface="Raleway"/>
                  <a:sym typeface="Raleway"/>
                </a:rPr>
                <a:t>Dica:</a:t>
              </a:r>
              <a:endParaRPr b="1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 o editor é seu melhor amigo, o google e o stack overflow são os grandes mestres da magia. Conte com eles para o que der e vier.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Pesquisem logo.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52" name="Shape 352"/>
          <p:cNvGrpSpPr/>
          <p:nvPr/>
        </p:nvGrpSpPr>
        <p:grpSpPr>
          <a:xfrm>
            <a:off x="6742961" y="254030"/>
            <a:ext cx="2212050" cy="2972438"/>
            <a:chOff x="6803275" y="395363"/>
            <a:chExt cx="2212050" cy="2537076"/>
          </a:xfrm>
        </p:grpSpPr>
        <p:pic>
          <p:nvPicPr>
            <p:cNvPr id="353" name="Shape 3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354" name="Shape 354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Shape 355"/>
            <p:cNvSpPr txBox="1"/>
            <p:nvPr/>
          </p:nvSpPr>
          <p:spPr>
            <a:xfrm>
              <a:off x="70210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BF9000"/>
                  </a:solidFill>
                  <a:latin typeface="Raleway"/>
                  <a:ea typeface="Raleway"/>
                  <a:cs typeface="Raleway"/>
                  <a:sym typeface="Raleway"/>
                </a:rPr>
                <a:t>Dica:</a:t>
              </a:r>
              <a:endParaRPr b="1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/>
                <a:t>1. String</a:t>
              </a:r>
              <a:r>
                <a:rPr lang="en"/>
                <a:t> - Texto, sempre entre aspas.</a:t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/>
                <a:t>2. Boolean</a:t>
              </a:r>
              <a:r>
                <a:rPr lang="en"/>
                <a:t> - Verdadeiro ou falso (true or false).</a:t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/>
                <a:t>3. Numeric</a:t>
              </a:r>
              <a:r>
                <a:rPr lang="en"/>
                <a:t> - Números.</a:t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/>
                <a:t>3.1 Integer</a:t>
              </a:r>
              <a:r>
                <a:rPr lang="en"/>
                <a:t> - Inteiros.</a:t>
              </a:r>
              <a:endParaRPr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/>
                <a:t>3.2 Float</a:t>
              </a:r>
              <a:r>
                <a:rPr lang="en"/>
                <a:t> - Decimais.</a:t>
              </a:r>
              <a:endParaRPr/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pic>
        <p:nvPicPr>
          <p:cNvPr id="356" name="Shape 3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603500" y="545325"/>
            <a:ext cx="80211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Resolução e</a:t>
            </a: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xercício 01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Shape 362"/>
          <p:cNvSpPr txBox="1"/>
          <p:nvPr>
            <p:ph idx="4294967295" type="body"/>
          </p:nvPr>
        </p:nvSpPr>
        <p:spPr>
          <a:xfrm>
            <a:off x="603500" y="1377475"/>
            <a:ext cx="79146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24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24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nome </a:t>
            </a:r>
            <a:r>
              <a:rPr lang="en" sz="24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Juliano Bailão</a:t>
            </a:r>
            <a:r>
              <a:rPr lang="en" sz="24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24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idade </a:t>
            </a:r>
            <a:r>
              <a:rPr lang="en" sz="24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27</a:t>
            </a: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24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sexoFeminino </a:t>
            </a:r>
            <a:r>
              <a:rPr lang="en" sz="24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24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peso </a:t>
            </a:r>
            <a:r>
              <a:rPr lang="en" sz="24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522.99</a:t>
            </a: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24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// 522,99 &lt;- tente</a:t>
            </a:r>
            <a:b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24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11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Suporte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31" name="Shape 131"/>
          <p:cNvSpPr txBox="1"/>
          <p:nvPr/>
        </p:nvSpPr>
        <p:spPr>
          <a:xfrm>
            <a:off x="1915800" y="1226175"/>
            <a:ext cx="22371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Carlos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Full stack web developer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github.com/carlosfiori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025" y="1100675"/>
            <a:ext cx="1280400" cy="1280400"/>
          </a:xfrm>
          <a:prstGeom prst="ellipse">
            <a:avLst/>
          </a:prstGeom>
          <a:noFill/>
          <a:ln>
            <a:noFill/>
          </a:ln>
          <a:effectLst>
            <a:outerShdw blurRad="200025" rotWithShape="0" algn="bl" dir="6120000" dist="9525">
              <a:srgbClr val="000000">
                <a:alpha val="64999"/>
              </a:srgbClr>
            </a:outerShdw>
          </a:effectLst>
        </p:spPr>
      </p:pic>
      <p:sp>
        <p:nvSpPr>
          <p:cNvPr id="133" name="Shape 133"/>
          <p:cNvSpPr txBox="1"/>
          <p:nvPr/>
        </p:nvSpPr>
        <p:spPr>
          <a:xfrm>
            <a:off x="6316600" y="465800"/>
            <a:ext cx="22371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Igor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Front-end web developer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github.com/guastallaigor</a:t>
            </a:r>
            <a:br>
              <a:rPr lang="en">
                <a:solidFill>
                  <a:srgbClr val="F1C232"/>
                </a:solidFill>
              </a:rPr>
            </a:br>
            <a:endParaRPr>
              <a:solidFill>
                <a:srgbClr val="F1C232"/>
              </a:solidFill>
            </a:endParaRPr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2825" y="340300"/>
            <a:ext cx="1280400" cy="1280400"/>
          </a:xfrm>
          <a:prstGeom prst="ellipse">
            <a:avLst/>
          </a:prstGeom>
          <a:noFill/>
          <a:ln>
            <a:noFill/>
          </a:ln>
          <a:effectLst>
            <a:outerShdw blurRad="200025" rotWithShape="0" algn="bl" dir="6120000" dist="9525">
              <a:srgbClr val="000000">
                <a:alpha val="64999"/>
              </a:srgbClr>
            </a:outerShdw>
          </a:effectLst>
        </p:spPr>
      </p:pic>
      <p:sp>
        <p:nvSpPr>
          <p:cNvPr id="135" name="Shape 135"/>
          <p:cNvSpPr txBox="1"/>
          <p:nvPr/>
        </p:nvSpPr>
        <p:spPr>
          <a:xfrm>
            <a:off x="1915800" y="2832225"/>
            <a:ext cx="24483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Mu little Pony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Front-end web developer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github.com/murilorrui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5">
            <a:alphaModFix/>
          </a:blip>
          <a:srcRect b="0" l="622" r="631" t="0"/>
          <a:stretch/>
        </p:blipFill>
        <p:spPr>
          <a:xfrm>
            <a:off x="442025" y="2706725"/>
            <a:ext cx="1280400" cy="1280400"/>
          </a:xfrm>
          <a:prstGeom prst="ellipse">
            <a:avLst/>
          </a:prstGeom>
          <a:noFill/>
          <a:ln>
            <a:noFill/>
          </a:ln>
          <a:effectLst>
            <a:outerShdw blurRad="200025" rotWithShape="0" algn="bl" dir="6120000" dist="9525">
              <a:srgbClr val="000000">
                <a:alpha val="64999"/>
              </a:srgbClr>
            </a:outerShdw>
          </a:effectLst>
        </p:spPr>
      </p:pic>
      <p:sp>
        <p:nvSpPr>
          <p:cNvPr id="137" name="Shape 137"/>
          <p:cNvSpPr txBox="1"/>
          <p:nvPr/>
        </p:nvSpPr>
        <p:spPr>
          <a:xfrm>
            <a:off x="6316600" y="2071850"/>
            <a:ext cx="22371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Ilio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Full stack web developer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github.com/iliojunior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6">
            <a:alphaModFix/>
          </a:blip>
          <a:srcRect b="49" l="0" r="0" t="49"/>
          <a:stretch/>
        </p:blipFill>
        <p:spPr>
          <a:xfrm>
            <a:off x="4842825" y="1946350"/>
            <a:ext cx="1280400" cy="1280400"/>
          </a:xfrm>
          <a:prstGeom prst="ellipse">
            <a:avLst/>
          </a:prstGeom>
          <a:noFill/>
          <a:ln>
            <a:noFill/>
          </a:ln>
          <a:effectLst>
            <a:outerShdw blurRad="200025" rotWithShape="0" algn="bl" dir="6120000" dist="9525">
              <a:srgbClr val="000000">
                <a:alpha val="64999"/>
              </a:srgbClr>
            </a:outerShdw>
          </a:effectLst>
        </p:spPr>
      </p:pic>
      <p:pic>
        <p:nvPicPr>
          <p:cNvPr id="139" name="Shape 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51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6316597" y="3648300"/>
            <a:ext cx="30816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Daniel-san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Back</a:t>
            </a:r>
            <a:r>
              <a:rPr lang="en">
                <a:solidFill>
                  <a:srgbClr val="FFFFFF"/>
                </a:solidFill>
              </a:rPr>
              <a:t>-end web developer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github.com/passarella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42836" y="3522792"/>
            <a:ext cx="1280400" cy="1280400"/>
          </a:xfrm>
          <a:prstGeom prst="ellipse">
            <a:avLst/>
          </a:prstGeom>
          <a:noFill/>
          <a:ln>
            <a:noFill/>
          </a:ln>
          <a:effectLst>
            <a:outerShdw blurRad="200025" rotWithShape="0" algn="bl" dir="6120000" dist="9525">
              <a:srgbClr val="000000">
                <a:alpha val="64999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318" y="152401"/>
            <a:ext cx="588336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/>
          <p:nvPr>
            <p:ph idx="4294967295" type="title"/>
          </p:nvPr>
        </p:nvSpPr>
        <p:spPr>
          <a:xfrm>
            <a:off x="283100" y="3740700"/>
            <a:ext cx="86316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Parabéns, agora você sabe o 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básico sobre variáveis.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370" name="Shape 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283100" y="458300"/>
            <a:ext cx="86316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D966"/>
                </a:solidFill>
              </a:rPr>
              <a:t>Operadores</a:t>
            </a:r>
            <a:endParaRPr b="0" sz="7200"/>
          </a:p>
        </p:txBody>
      </p:sp>
      <p:sp>
        <p:nvSpPr>
          <p:cNvPr id="376" name="Shape 376"/>
          <p:cNvSpPr txBox="1"/>
          <p:nvPr/>
        </p:nvSpPr>
        <p:spPr>
          <a:xfrm>
            <a:off x="283100" y="1928775"/>
            <a:ext cx="8631600" cy="25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Assim como na matemática, na programação também temos operadores como adição, subtração, multiplicação e divisão. São os chamados </a:t>
            </a:r>
            <a:r>
              <a:rPr b="1" lang="en">
                <a:solidFill>
                  <a:srgbClr val="FFFFFF"/>
                </a:solidFill>
              </a:rPr>
              <a:t>operadores aritiméticos</a:t>
            </a:r>
            <a:r>
              <a:rPr lang="en">
                <a:solidFill>
                  <a:srgbClr val="FFFFFF"/>
                </a:solidFill>
              </a:rPr>
              <a:t> e eles são os mesmos da calculadora do computador:</a:t>
            </a:r>
            <a:br>
              <a:rPr lang="en">
                <a:solidFill>
                  <a:srgbClr val="FFFFFF"/>
                </a:solidFill>
              </a:rPr>
            </a:br>
            <a:br>
              <a:rPr lang="en">
                <a:solidFill>
                  <a:srgbClr val="FFFFFF"/>
                </a:solidFill>
              </a:rPr>
            </a:br>
            <a:r>
              <a:rPr b="1" lang="en" sz="2400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 adição</a:t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 subtração</a:t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 multiplicação</a:t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 divisão</a:t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4092050" y="2649900"/>
            <a:ext cx="4092000" cy="20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numeroA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numeroB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(numeroA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numeroB)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// Alertará: 3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283100" y="458300"/>
            <a:ext cx="86316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D966"/>
                </a:solidFill>
              </a:rPr>
              <a:t>Concatenação</a:t>
            </a:r>
            <a:endParaRPr b="0" sz="7200"/>
          </a:p>
        </p:txBody>
      </p:sp>
      <p:sp>
        <p:nvSpPr>
          <p:cNvPr id="384" name="Shape 384"/>
          <p:cNvSpPr txBox="1"/>
          <p:nvPr/>
        </p:nvSpPr>
        <p:spPr>
          <a:xfrm>
            <a:off x="283100" y="1928775"/>
            <a:ext cx="8631600" cy="25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 usarmos o operador </a:t>
            </a:r>
            <a:r>
              <a:rPr b="1" lang="en">
                <a:solidFill>
                  <a:srgbClr val="FFD966"/>
                </a:solidFill>
              </a:rPr>
              <a:t>+ </a:t>
            </a:r>
            <a:r>
              <a:rPr lang="en">
                <a:solidFill>
                  <a:srgbClr val="FFFFFF"/>
                </a:solidFill>
              </a:rPr>
              <a:t>em 2 variáveis numéricas, o javascript vai somá-las, porém, se utilizarmos em 2 variáveis de texto elas se unirão. Esta união é chamada de concatenação, do verbo concatenar, do latim concatenate, do alemão verketten, do japonês 連結する...</a:t>
            </a:r>
            <a:br>
              <a:rPr lang="en">
                <a:solidFill>
                  <a:srgbClr val="FFFFFF"/>
                </a:solidFill>
              </a:rPr>
            </a:br>
            <a:br>
              <a:rPr lang="en">
                <a:solidFill>
                  <a:srgbClr val="FFFFFF"/>
                </a:solidFill>
              </a:rPr>
            </a:br>
            <a:r>
              <a:rPr b="1" lang="en" sz="2400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24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 concatenação</a:t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4092050" y="2649900"/>
            <a:ext cx="4092000" cy="20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nome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Juliano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sobreNome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Bailão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(nome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 " " +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sobreNome)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// Alertará: Juliano Bailão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283100" y="458300"/>
            <a:ext cx="86316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D966"/>
                </a:solidFill>
              </a:rPr>
              <a:t>Tipagem fraca</a:t>
            </a:r>
            <a:endParaRPr b="0" sz="7200"/>
          </a:p>
        </p:txBody>
      </p:sp>
      <p:sp>
        <p:nvSpPr>
          <p:cNvPr id="392" name="Shape 392"/>
          <p:cNvSpPr txBox="1"/>
          <p:nvPr/>
        </p:nvSpPr>
        <p:spPr>
          <a:xfrm>
            <a:off x="283100" y="1928775"/>
            <a:ext cx="86316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 se tentarmos somar um número com um texto? Neste caso, podem acontecer vários comportamentos diferentes, o mais comum deles: O javascript vai converter o que não é texto para tal, então, utilizará o operador de concatenação.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2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numeroA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numeroB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Bailão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(numeroA 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numeroB)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2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// Alertará: 1Bailão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2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83072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99" name="Shape 39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Exercício 02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1" name="Shape 401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Agora que você sabe sobre operadores, vamos brincar com concatenação: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spcBef>
                <a:spcPts val="1600"/>
              </a:spcBef>
              <a:spcAft>
                <a:spcPts val="1000"/>
              </a:spcAft>
              <a:buClr>
                <a:srgbClr val="BF9000"/>
              </a:buClr>
              <a:buSzPts val="1800"/>
              <a:buFont typeface="Raleway"/>
              <a:buChar char="➔"/>
            </a:pPr>
            <a:r>
              <a:rPr b="1" lang="en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Concatene as variáveis do exercício anterior, de modo que seja alertado um texto no formato: Olá, seu nome é (</a:t>
            </a:r>
            <a:r>
              <a:rPr b="1" i="1" lang="en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seu nome aqui</a:t>
            </a:r>
            <a:r>
              <a:rPr b="1" lang="en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), você tem (</a:t>
            </a:r>
            <a:r>
              <a:rPr b="1" i="1" lang="en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sua idade aqui</a:t>
            </a:r>
            <a:r>
              <a:rPr b="1" lang="en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) anos!</a:t>
            </a:r>
            <a:endParaRPr b="1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02" name="Shape 402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403" name="Shape 4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404" name="Shape 404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Shape 40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BF9000"/>
                  </a:solidFill>
                  <a:latin typeface="Raleway"/>
                  <a:ea typeface="Raleway"/>
                  <a:cs typeface="Raleway"/>
                  <a:sym typeface="Raleway"/>
                </a:rPr>
                <a:t>Dica:</a:t>
              </a:r>
              <a:endParaRPr b="1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 o editor é seu melhor amigo, o google e o stack overflow são os grandes mestres da magia. Conte com eles para o que der e vier.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Já pesquisaram?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06" name="Shape 406"/>
          <p:cNvGrpSpPr/>
          <p:nvPr/>
        </p:nvGrpSpPr>
        <p:grpSpPr>
          <a:xfrm>
            <a:off x="6742961" y="254030"/>
            <a:ext cx="2212050" cy="2972438"/>
            <a:chOff x="6803275" y="395363"/>
            <a:chExt cx="2212050" cy="2537076"/>
          </a:xfrm>
        </p:grpSpPr>
        <p:pic>
          <p:nvPicPr>
            <p:cNvPr id="407" name="Shape 40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408" name="Shape 408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Shape 409"/>
            <p:cNvSpPr txBox="1"/>
            <p:nvPr/>
          </p:nvSpPr>
          <p:spPr>
            <a:xfrm>
              <a:off x="70210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BF9000"/>
                  </a:solidFill>
                  <a:latin typeface="Raleway"/>
                  <a:ea typeface="Raleway"/>
                  <a:cs typeface="Raleway"/>
                  <a:sym typeface="Raleway"/>
                </a:rPr>
                <a:t>Dica:</a:t>
              </a:r>
              <a:endParaRPr b="1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/>
                <a:t>1. String</a:t>
              </a:r>
              <a:r>
                <a:rPr lang="en"/>
                <a:t> - Texto, sempre entre aspas.</a:t>
              </a:r>
              <a:endParaRPr/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/>
                <a:t>2. Boolean</a:t>
              </a:r>
              <a:r>
                <a:rPr lang="en"/>
                <a:t> - Verdadeiro ou falso (true or false).</a:t>
              </a:r>
              <a:endParaRPr/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/>
                <a:t>3. Numeric</a:t>
              </a:r>
              <a:r>
                <a:rPr lang="en"/>
                <a:t> - Números.</a:t>
              </a:r>
              <a:endParaRPr/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/>
                <a:t>3.1 Integer</a:t>
              </a:r>
              <a:r>
                <a:rPr lang="en"/>
                <a:t> - Inteiros.</a:t>
              </a:r>
              <a:endParaRPr/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/>
                <a:t>3.2 Float</a:t>
              </a:r>
              <a:r>
                <a:rPr lang="en"/>
                <a:t> - Decimais.</a:t>
              </a:r>
              <a:endParaRPr/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pic>
        <p:nvPicPr>
          <p:cNvPr id="410" name="Shape 4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603500" y="545325"/>
            <a:ext cx="80211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Resolução exercício 02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6" name="Shape 416"/>
          <p:cNvSpPr txBox="1"/>
          <p:nvPr>
            <p:ph idx="4294967295" type="body"/>
          </p:nvPr>
        </p:nvSpPr>
        <p:spPr>
          <a:xfrm>
            <a:off x="603500" y="1377475"/>
            <a:ext cx="79146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nome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Juliano Bailão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idade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27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sexoFeminino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peso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522.99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Olá, seu nome é 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nome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você tem 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idade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anos!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318" y="152401"/>
            <a:ext cx="588336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Shape 423"/>
          <p:cNvSpPr txBox="1"/>
          <p:nvPr>
            <p:ph idx="4294967295" type="title"/>
          </p:nvPr>
        </p:nvSpPr>
        <p:spPr>
          <a:xfrm>
            <a:off x="283100" y="3740700"/>
            <a:ext cx="86316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Parabéns, agora você sabe 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utilizar operadores.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424" name="Shape 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Shape 429"/>
          <p:cNvPicPr preferRelativeResize="0"/>
          <p:nvPr/>
        </p:nvPicPr>
        <p:blipFill rotWithShape="1">
          <a:blip r:embed="rId3">
            <a:alphaModFix/>
          </a:blip>
          <a:srcRect b="0" l="17659" r="17653" t="0"/>
          <a:stretch/>
        </p:blipFill>
        <p:spPr>
          <a:xfrm>
            <a:off x="4576799" y="0"/>
            <a:ext cx="45672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/>
          <p:nvPr>
            <p:ph type="title"/>
          </p:nvPr>
        </p:nvSpPr>
        <p:spPr>
          <a:xfrm>
            <a:off x="283100" y="458300"/>
            <a:ext cx="86316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D966"/>
                </a:solidFill>
              </a:rPr>
              <a:t>Dúvidas?</a:t>
            </a:r>
            <a:endParaRPr b="0" sz="7200"/>
          </a:p>
        </p:txBody>
      </p:sp>
      <p:sp>
        <p:nvSpPr>
          <p:cNvPr id="431" name="Shape 431"/>
          <p:cNvSpPr txBox="1"/>
          <p:nvPr/>
        </p:nvSpPr>
        <p:spPr>
          <a:xfrm>
            <a:off x="283100" y="1843750"/>
            <a:ext cx="40455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FF"/>
                </a:solidFill>
              </a:rPr>
              <a:t>Só avançaremos após solucionarmos no mínimo, uma pergunta. Quem quiser perguntar levante a mão.</a:t>
            </a:r>
            <a:endParaRPr b="1" sz="31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FFF"/>
              </a:solidFill>
            </a:endParaRPr>
          </a:p>
        </p:txBody>
      </p:sp>
      <p:pic>
        <p:nvPicPr>
          <p:cNvPr id="432" name="Shape 4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Shape 433"/>
          <p:cNvGrpSpPr/>
          <p:nvPr/>
        </p:nvGrpSpPr>
        <p:grpSpPr>
          <a:xfrm>
            <a:off x="5400263" y="3441836"/>
            <a:ext cx="2212050" cy="1644647"/>
            <a:chOff x="4677300" y="1792579"/>
            <a:chExt cx="2212050" cy="2650091"/>
          </a:xfrm>
        </p:grpSpPr>
        <p:pic>
          <p:nvPicPr>
            <p:cNvPr id="434" name="Shape 4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77300" y="1937677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435" name="Shape 43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5244688" y="1816635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Shape 436"/>
            <p:cNvSpPr txBox="1"/>
            <p:nvPr/>
          </p:nvSpPr>
          <p:spPr>
            <a:xfrm>
              <a:off x="4818837" y="2400709"/>
              <a:ext cx="1929000" cy="18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1C232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Quem não levantar a mão é mulher do padre.</a:t>
              </a:r>
              <a:endParaRPr b="1" sz="1200">
                <a:solidFill>
                  <a:srgbClr val="F4652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283100" y="458300"/>
            <a:ext cx="86316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D966"/>
                </a:solidFill>
              </a:rPr>
              <a:t>Condições</a:t>
            </a:r>
            <a:endParaRPr b="0" sz="7200"/>
          </a:p>
        </p:txBody>
      </p:sp>
      <p:sp>
        <p:nvSpPr>
          <p:cNvPr id="442" name="Shape 442"/>
          <p:cNvSpPr txBox="1"/>
          <p:nvPr/>
        </p:nvSpPr>
        <p:spPr>
          <a:xfrm>
            <a:off x="283100" y="1928775"/>
            <a:ext cx="8631600" cy="25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Além dos operadores aritiméticos e de concatenação, temos também operadores lógicos. Eles podem ser condições ou comparações.</a:t>
            </a:r>
            <a:br>
              <a:rPr lang="en">
                <a:solidFill>
                  <a:srgbClr val="FFFFFF"/>
                </a:solidFill>
              </a:rPr>
            </a:br>
            <a:br>
              <a:rPr lang="en">
                <a:solidFill>
                  <a:srgbClr val="FFFFFF"/>
                </a:solidFill>
              </a:rPr>
            </a:br>
            <a:r>
              <a:rPr b="1" lang="en" sz="1800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 valores igual</a:t>
            </a:r>
            <a:br>
              <a:rPr lang="en" sz="1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800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===</a:t>
            </a:r>
            <a:r>
              <a:rPr lang="en" sz="1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 tipos e valores iguais</a:t>
            </a:r>
            <a:endParaRPr sz="18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" sz="1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 valores diferentes</a:t>
            </a:r>
            <a:endParaRPr sz="18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!==</a:t>
            </a:r>
            <a:r>
              <a:rPr lang="en" sz="1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 tipos e valores diferentes</a:t>
            </a:r>
            <a:endParaRPr sz="18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3" name="Shape 443"/>
          <p:cNvSpPr txBox="1"/>
          <p:nvPr/>
        </p:nvSpPr>
        <p:spPr>
          <a:xfrm>
            <a:off x="4781175" y="2337300"/>
            <a:ext cx="4092000" cy="26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numeroA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numeroB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(numeroA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numeroB == 3)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    alert('Acertô mizeravi');</a:t>
            </a:r>
            <a:endParaRPr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283100" y="458300"/>
            <a:ext cx="86316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D966"/>
                </a:solidFill>
              </a:rPr>
              <a:t>Usando Condições</a:t>
            </a:r>
            <a:endParaRPr b="0" sz="7200"/>
          </a:p>
        </p:txBody>
      </p:sp>
      <p:sp>
        <p:nvSpPr>
          <p:cNvPr id="450" name="Shape 450"/>
          <p:cNvSpPr txBox="1"/>
          <p:nvPr/>
        </p:nvSpPr>
        <p:spPr>
          <a:xfrm>
            <a:off x="283100" y="1928775"/>
            <a:ext cx="86316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Lembram da nossa variável sexoFeminino? Suponha que queiramos alerta qual o sexo de acordo com o valor dessa variável: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0" lvl="0" marL="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sexoFeminino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(sexoFeminino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===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Sexo Feminino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Sexo Masculino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51" name="Shape 451"/>
          <p:cNvGrpSpPr/>
          <p:nvPr/>
        </p:nvGrpSpPr>
        <p:grpSpPr>
          <a:xfrm>
            <a:off x="4325863" y="2464035"/>
            <a:ext cx="2212050" cy="2537076"/>
            <a:chOff x="4465325" y="395363"/>
            <a:chExt cx="2212050" cy="2537076"/>
          </a:xfrm>
        </p:grpSpPr>
        <p:pic>
          <p:nvPicPr>
            <p:cNvPr id="452" name="Shape 4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6532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453" name="Shape 453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503271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Shape 454"/>
            <p:cNvSpPr txBox="1"/>
            <p:nvPr/>
          </p:nvSpPr>
          <p:spPr>
            <a:xfrm>
              <a:off x="460685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BF9000"/>
                  </a:solidFill>
                  <a:latin typeface="Raleway"/>
                  <a:ea typeface="Raleway"/>
                  <a:cs typeface="Raleway"/>
                  <a:sym typeface="Raleway"/>
                </a:rPr>
                <a:t>Dica:</a:t>
              </a:r>
              <a:endParaRPr b="1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Para ficar mais fácil de entender pense no if como um SE, e no else como um SENÃO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 Esse trecho de código le-se: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 sexoFeminino for verdadeiro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alerte(x)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SENÃO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alert(y)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455" name="Shape 4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Suporte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6316600" y="3244075"/>
            <a:ext cx="26451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Eduardo (Dudró)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Front-end web developer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2825" y="3118575"/>
            <a:ext cx="1280400" cy="1280400"/>
          </a:xfrm>
          <a:prstGeom prst="ellipse">
            <a:avLst/>
          </a:prstGeom>
          <a:noFill/>
          <a:ln>
            <a:noFill/>
          </a:ln>
          <a:effectLst>
            <a:outerShdw blurRad="200025" rotWithShape="0" algn="bl" dir="6120000" dist="9525">
              <a:srgbClr val="000000">
                <a:alpha val="64999"/>
              </a:srgbClr>
            </a:outerShdw>
          </a:effectLst>
        </p:spPr>
      </p:pic>
      <p:sp>
        <p:nvSpPr>
          <p:cNvPr id="149" name="Shape 149"/>
          <p:cNvSpPr txBox="1"/>
          <p:nvPr/>
        </p:nvSpPr>
        <p:spPr>
          <a:xfrm>
            <a:off x="6316600" y="1390075"/>
            <a:ext cx="22371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William (gato)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Full stack web developer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github.com/</a:t>
            </a:r>
            <a:r>
              <a:rPr lang="en">
                <a:solidFill>
                  <a:srgbClr val="F1C232"/>
                </a:solidFill>
              </a:rPr>
              <a:t>bassalobre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4">
            <a:alphaModFix/>
          </a:blip>
          <a:srcRect b="66243" l="36305" r="29938" t="0"/>
          <a:stretch/>
        </p:blipFill>
        <p:spPr>
          <a:xfrm>
            <a:off x="4842825" y="1264575"/>
            <a:ext cx="1280400" cy="1280400"/>
          </a:xfrm>
          <a:prstGeom prst="ellipse">
            <a:avLst/>
          </a:prstGeom>
          <a:noFill/>
          <a:ln>
            <a:noFill/>
          </a:ln>
          <a:effectLst>
            <a:outerShdw blurRad="200025" rotWithShape="0" algn="bl" dir="6120000" dist="9525">
              <a:srgbClr val="000000">
                <a:alpha val="64999"/>
              </a:srgbClr>
            </a:outerShdw>
          </a:effectLst>
        </p:spPr>
      </p:pic>
      <p:sp>
        <p:nvSpPr>
          <p:cNvPr id="151" name="Shape 151"/>
          <p:cNvSpPr txBox="1"/>
          <p:nvPr/>
        </p:nvSpPr>
        <p:spPr>
          <a:xfrm>
            <a:off x="1915800" y="3244075"/>
            <a:ext cx="22371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Herick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Back-end</a:t>
            </a:r>
            <a:r>
              <a:rPr lang="en">
                <a:solidFill>
                  <a:srgbClr val="FFFFFF"/>
                </a:solidFill>
              </a:rPr>
              <a:t> web developer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5">
            <a:alphaModFix/>
          </a:blip>
          <a:srcRect b="0" l="159" r="149" t="0"/>
          <a:stretch/>
        </p:blipFill>
        <p:spPr>
          <a:xfrm>
            <a:off x="442025" y="3118575"/>
            <a:ext cx="1280400" cy="1280400"/>
          </a:xfrm>
          <a:prstGeom prst="ellipse">
            <a:avLst/>
          </a:prstGeom>
          <a:noFill/>
          <a:ln>
            <a:noFill/>
          </a:ln>
          <a:effectLst>
            <a:outerShdw blurRad="200025" rotWithShape="0" algn="bl" dir="6120000" dist="9525">
              <a:srgbClr val="000000">
                <a:alpha val="64999"/>
              </a:srgbClr>
            </a:outerShdw>
          </a:effectLst>
        </p:spPr>
      </p:pic>
      <p:pic>
        <p:nvPicPr>
          <p:cNvPr id="153" name="Shape 1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1915800" y="1347425"/>
            <a:ext cx="22371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Jean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Back-end</a:t>
            </a:r>
            <a:r>
              <a:rPr lang="en">
                <a:solidFill>
                  <a:srgbClr val="FFFFFF"/>
                </a:solidFill>
              </a:rPr>
              <a:t> web developer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github.com/jeaanlucas</a:t>
            </a:r>
            <a:endParaRPr>
              <a:solidFill>
                <a:srgbClr val="F1C232"/>
              </a:solidFill>
            </a:endParaRPr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2025" y="1221925"/>
            <a:ext cx="1280400" cy="1280400"/>
          </a:xfrm>
          <a:prstGeom prst="ellipse">
            <a:avLst/>
          </a:prstGeom>
          <a:noFill/>
          <a:ln>
            <a:noFill/>
          </a:ln>
          <a:effectLst>
            <a:outerShdw blurRad="200025" rotWithShape="0" algn="bl" dir="6120000" dist="9525">
              <a:srgbClr val="000000">
                <a:alpha val="64999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/>
        </p:nvSpPr>
        <p:spPr>
          <a:xfrm>
            <a:off x="967763" y="81750"/>
            <a:ext cx="1662300" cy="49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rgbClr val="FFD966"/>
                </a:highlight>
                <a:latin typeface="Lato"/>
                <a:ea typeface="Lato"/>
                <a:cs typeface="Lato"/>
                <a:sym typeface="Lato"/>
              </a:rPr>
              <a:t>Aritiméticos</a:t>
            </a:r>
            <a:b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Adição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2.3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1.5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Subtração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8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3.2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Multiplicação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*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1.5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*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Divisão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 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1.5 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b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chemeClr val="dk2"/>
                </a:solidFill>
                <a:highlight>
                  <a:srgbClr val="FFD966"/>
                </a:highlight>
                <a:latin typeface="Lato"/>
                <a:ea typeface="Lato"/>
                <a:cs typeface="Lato"/>
                <a:sym typeface="Lato"/>
              </a:rPr>
              <a:t>Resto (%)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Retorna o resto 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inteiro da divisão.</a:t>
            </a:r>
            <a:br>
              <a:rPr b="1" lang="en" sz="1700">
                <a:solidFill>
                  <a:schemeClr val="dk2"/>
                </a:solidFill>
                <a:highlight>
                  <a:srgbClr val="FFD966"/>
                </a:highlight>
                <a:latin typeface="Lato"/>
                <a:ea typeface="Lato"/>
                <a:cs typeface="Lato"/>
                <a:sym typeface="Lato"/>
              </a:rPr>
            </a:br>
            <a:b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5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%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4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%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b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 txBox="1"/>
          <p:nvPr/>
        </p:nvSpPr>
        <p:spPr>
          <a:xfrm>
            <a:off x="2448638" y="81750"/>
            <a:ext cx="2173800" cy="49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rgbClr val="FFD966"/>
                </a:highlight>
                <a:latin typeface="Lato"/>
                <a:ea typeface="Lato"/>
                <a:cs typeface="Lato"/>
                <a:sym typeface="Lato"/>
              </a:rPr>
              <a:t>Incremento (++)</a:t>
            </a:r>
            <a:b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Adiciona um a variável. Se utilizado antes(++x) adiciona um e retorna o valor, caso o operador seja utilizado depois da variável(x++) retorna o valor e adiciona um.</a:t>
            </a:r>
            <a:b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5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++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b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chemeClr val="dk2"/>
                </a:solidFill>
                <a:highlight>
                  <a:srgbClr val="FFD966"/>
                </a:highlight>
                <a:latin typeface="Lato"/>
                <a:ea typeface="Lato"/>
                <a:cs typeface="Lato"/>
                <a:sym typeface="Lato"/>
              </a:rPr>
              <a:t>Decremento (--)</a:t>
            </a:r>
            <a:b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 comportamento desse operador é o inverso do incremento.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5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19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19</a:t>
            </a:r>
            <a:endParaRPr sz="1050">
              <a:solidFill>
                <a:srgbClr val="FF9D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2" name="Shape 462"/>
          <p:cNvSpPr txBox="1"/>
          <p:nvPr/>
        </p:nvSpPr>
        <p:spPr>
          <a:xfrm>
            <a:off x="4469488" y="81750"/>
            <a:ext cx="2061000" cy="49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rgbClr val="FFD966"/>
                </a:highlight>
                <a:latin typeface="Lato"/>
                <a:ea typeface="Lato"/>
                <a:cs typeface="Lato"/>
                <a:sym typeface="Lato"/>
              </a:rPr>
              <a:t>Comparação</a:t>
            </a:r>
            <a:br>
              <a:rPr lang="en" sz="1200">
                <a:solidFill>
                  <a:schemeClr val="dk2"/>
                </a:solidFill>
                <a:highlight>
                  <a:srgbClr val="EEEEEE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Igual (==)</a:t>
            </a:r>
            <a:b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== </a:t>
            </a:r>
            <a:r>
              <a:rPr lang="en" sz="105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i="1" sz="1050">
              <a:solidFill>
                <a:srgbClr val="0088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Não igual (!=)</a:t>
            </a:r>
            <a:b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4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!= </a:t>
            </a:r>
            <a:r>
              <a:rPr lang="en" sz="105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b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Igual estrito (===)</a:t>
            </a:r>
            <a:b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=== </a:t>
            </a:r>
            <a:r>
              <a:rPr lang="en" sz="105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===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b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Não igual estrito (!==)</a:t>
            </a:r>
            <a:b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!== </a:t>
            </a:r>
            <a:r>
              <a:rPr lang="en" sz="105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!==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!==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i="1" sz="1050">
              <a:solidFill>
                <a:srgbClr val="0088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Maior que (&gt;)</a:t>
            </a:r>
            <a:b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5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4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b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Maior ou igual que (&gt;=)</a:t>
            </a:r>
            <a:b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&gt;=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5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&gt;=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4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&gt;= </a:t>
            </a:r>
            <a:r>
              <a:rPr lang="en" sz="105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br>
              <a:rPr lang="en" sz="1050">
                <a:solidFill>
                  <a:srgbClr val="FFFFFF"/>
                </a:solidFill>
                <a:highlight>
                  <a:srgbClr val="002240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i="1" sz="1050">
              <a:solidFill>
                <a:srgbClr val="0088FF"/>
              </a:solidFill>
              <a:highlight>
                <a:srgbClr val="00224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62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62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Shape 463"/>
          <p:cNvSpPr txBox="1"/>
          <p:nvPr/>
        </p:nvSpPr>
        <p:spPr>
          <a:xfrm>
            <a:off x="6227438" y="81750"/>
            <a:ext cx="2406000" cy="49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Menor que (&lt;)</a:t>
            </a:r>
            <a:b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5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4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 </a:t>
            </a:r>
            <a:r>
              <a:rPr lang="en" sz="105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b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Menor ou igual que (&lt;=)</a:t>
            </a:r>
            <a:b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&lt;=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5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&lt;=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4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&lt;= </a:t>
            </a:r>
            <a:r>
              <a:rPr lang="en" sz="105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&lt;=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 true</a:t>
            </a:r>
            <a:b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>
                <a:solidFill>
                  <a:schemeClr val="dk2"/>
                </a:solidFill>
                <a:highlight>
                  <a:srgbClr val="FFD966"/>
                </a:highlight>
                <a:latin typeface="Lato"/>
                <a:ea typeface="Lato"/>
                <a:cs typeface="Lato"/>
                <a:sym typeface="Lato"/>
              </a:rPr>
              <a:t>Ligacão AND ou OR</a:t>
            </a:r>
            <a:br>
              <a:rPr b="1" lang="en">
                <a:solidFill>
                  <a:schemeClr val="dk2"/>
                </a:solidFill>
                <a:highlight>
                  <a:srgbClr val="FFD966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( &amp;&amp; )</a:t>
            </a:r>
            <a:b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 true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 false</a:t>
            </a:r>
            <a:b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 ( || )</a:t>
            </a:r>
            <a:b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||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 true</a:t>
            </a:r>
            <a:b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||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 false</a:t>
            </a:r>
            <a:endParaRPr i="1" sz="1050">
              <a:solidFill>
                <a:srgbClr val="0088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rgbClr val="FFD966"/>
                </a:highlight>
                <a:latin typeface="Lato"/>
                <a:ea typeface="Lato"/>
                <a:cs typeface="Lato"/>
                <a:sym typeface="Lato"/>
              </a:rPr>
              <a:t>Negação (!)</a:t>
            </a:r>
            <a:br>
              <a:rPr b="1" lang="en">
                <a:solidFill>
                  <a:schemeClr val="dk2"/>
                </a:solidFill>
                <a:highlight>
                  <a:srgbClr val="FFD966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!(1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2)</a:t>
            </a:r>
            <a:r>
              <a:rPr lang="en" sz="10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br>
              <a:rPr lang="en" sz="10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!!(1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2)</a:t>
            </a:r>
            <a:r>
              <a:rPr lang="en" sz="10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i="1" sz="1050">
              <a:solidFill>
                <a:srgbClr val="0088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!(!!(1 </a:t>
            </a:r>
            <a:r>
              <a:rPr lang="en" sz="105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n" sz="105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2))</a:t>
            </a:r>
            <a:r>
              <a:rPr lang="en" sz="10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5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en" sz="1050">
                <a:solidFill>
                  <a:srgbClr val="0088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i="1" sz="1050">
              <a:solidFill>
                <a:srgbClr val="0088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Shape 464"/>
          <p:cNvSpPr txBox="1"/>
          <p:nvPr>
            <p:ph type="title"/>
          </p:nvPr>
        </p:nvSpPr>
        <p:spPr>
          <a:xfrm rot="5400000">
            <a:off x="-1681000" y="2283500"/>
            <a:ext cx="46053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D966"/>
                </a:solidFill>
              </a:rPr>
              <a:t>Tabela de Operadores</a:t>
            </a:r>
            <a:endParaRPr b="0" sz="3200"/>
          </a:p>
        </p:txBody>
      </p:sp>
      <p:pic>
        <p:nvPicPr>
          <p:cNvPr id="465" name="Shape 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83072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471" name="Shape 47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Shape 472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Exercício 03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3" name="Shape 473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Agora que você sabe sobre operadores de condição, vamos brincar com eles: Com base na variável idade, crie condições para alertar as seguintes frases de acordo com seu valor: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Raleway"/>
              <a:buChar char="➔"/>
            </a:pPr>
            <a:r>
              <a:rPr b="1" lang="en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Menor ou igual a 18 - Novinho(a);</a:t>
            </a:r>
            <a:endParaRPr b="1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400"/>
              <a:buFont typeface="Raleway"/>
              <a:buChar char="➔"/>
            </a:pPr>
            <a:r>
              <a:rPr b="1" lang="en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Maior que 18 e menor ou igual a 30 - Tiozinho(a);</a:t>
            </a:r>
            <a:endParaRPr b="1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rgbClr val="BF9000"/>
              </a:buClr>
              <a:buSzPts val="1400"/>
              <a:buFont typeface="Raleway"/>
              <a:buChar char="➔"/>
            </a:pPr>
            <a:r>
              <a:rPr b="1" lang="en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Maior que 30 - Tiozão(ona);</a:t>
            </a:r>
            <a:endParaRPr b="1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74" name="Shape 47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475" name="Shape 4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476" name="Shape 47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Shape 47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BF9000"/>
                  </a:solidFill>
                  <a:latin typeface="Raleway"/>
                  <a:ea typeface="Raleway"/>
                  <a:cs typeface="Raleway"/>
                  <a:sym typeface="Raleway"/>
                </a:rPr>
                <a:t>Dica:</a:t>
              </a:r>
              <a:endParaRPr b="1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 o editor é seu melhor amigo, o google e o stack overflow são os grandes mestres da magia. Conte com eles para o que der e vier.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Let`s bora.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78" name="Shape 478"/>
          <p:cNvGrpSpPr/>
          <p:nvPr/>
        </p:nvGrpSpPr>
        <p:grpSpPr>
          <a:xfrm>
            <a:off x="6742961" y="254030"/>
            <a:ext cx="2212050" cy="2972438"/>
            <a:chOff x="6803275" y="395363"/>
            <a:chExt cx="2212050" cy="2537076"/>
          </a:xfrm>
        </p:grpSpPr>
        <p:pic>
          <p:nvPicPr>
            <p:cNvPr id="479" name="Shape 4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480" name="Shape 480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Shape 481"/>
            <p:cNvSpPr txBox="1"/>
            <p:nvPr/>
          </p:nvSpPr>
          <p:spPr>
            <a:xfrm>
              <a:off x="70210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BF9000"/>
                  </a:solidFill>
                  <a:latin typeface="Raleway"/>
                  <a:ea typeface="Raleway"/>
                  <a:cs typeface="Raleway"/>
                  <a:sym typeface="Raleway"/>
                </a:rPr>
                <a:t>Dica:</a:t>
              </a:r>
              <a:endParaRPr b="1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/>
                <a:t>IF</a:t>
              </a:r>
              <a:endParaRPr b="1"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/>
                <a:t>ELSE</a:t>
              </a:r>
              <a:endParaRPr b="1"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/>
                <a:t>ELSE IF</a:t>
              </a:r>
              <a:endParaRPr b="1"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/>
                <a:t>&amp;&amp;</a:t>
              </a:r>
              <a:endParaRPr b="1"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/>
                <a:t>||</a:t>
              </a:r>
              <a:endParaRPr b="1"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/>
                <a:t>==</a:t>
              </a:r>
              <a:endParaRPr b="1"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/>
                <a:t>===</a:t>
              </a:r>
              <a:endParaRPr b="1"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/>
                <a:t>!=</a:t>
              </a:r>
              <a:endParaRPr b="1"/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/>
                <a:t>!==</a:t>
              </a:r>
              <a:endParaRPr b="1"/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/>
                <a:t>!</a:t>
              </a:r>
              <a:endParaRPr b="1"/>
            </a:p>
          </p:txBody>
        </p:sp>
      </p:grpSp>
      <p:pic>
        <p:nvPicPr>
          <p:cNvPr id="482" name="Shape 4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/>
        </p:nvSpPr>
        <p:spPr>
          <a:xfrm>
            <a:off x="603500" y="225625"/>
            <a:ext cx="80211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Resolução exercício 03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8" name="Shape 488"/>
          <p:cNvSpPr txBox="1"/>
          <p:nvPr>
            <p:ph idx="4294967295" type="body"/>
          </p:nvPr>
        </p:nvSpPr>
        <p:spPr>
          <a:xfrm>
            <a:off x="603500" y="958325"/>
            <a:ext cx="7914600" cy="40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idade </a:t>
            </a: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27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(idade </a:t>
            </a: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6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Novinho</a:t>
            </a:r>
            <a:r>
              <a:rPr lang="en" sz="16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 </a:t>
            </a: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(idade </a:t>
            </a: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6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Tiozinho</a:t>
            </a:r>
            <a:r>
              <a:rPr lang="en" sz="16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 </a:t>
            </a: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6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Tiozão</a:t>
            </a:r>
            <a:r>
              <a:rPr lang="en" sz="16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/script</a:t>
            </a: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F9D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type="title"/>
          </p:nvPr>
        </p:nvSpPr>
        <p:spPr>
          <a:xfrm>
            <a:off x="283100" y="458300"/>
            <a:ext cx="86316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D966"/>
                </a:solidFill>
              </a:rPr>
              <a:t>Switch Case</a:t>
            </a:r>
            <a:endParaRPr b="0" sz="3600"/>
          </a:p>
        </p:txBody>
      </p:sp>
      <p:sp>
        <p:nvSpPr>
          <p:cNvPr id="495" name="Shape 495"/>
          <p:cNvSpPr txBox="1"/>
          <p:nvPr/>
        </p:nvSpPr>
        <p:spPr>
          <a:xfrm>
            <a:off x="3218250" y="525600"/>
            <a:ext cx="5765100" cy="42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tinta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azul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(tinta) {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azul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2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.log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Irei pintar o carro de azul!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amarelo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2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.log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Vou pintar a casa de amarelo!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verde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2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.log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Vou pintar o chão da garagem de verde!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2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.log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Não vou pintar nada! :(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96" name="Shape 496"/>
          <p:cNvGrpSpPr/>
          <p:nvPr/>
        </p:nvGrpSpPr>
        <p:grpSpPr>
          <a:xfrm>
            <a:off x="587762" y="1618180"/>
            <a:ext cx="2212050" cy="1907120"/>
            <a:chOff x="6803275" y="395363"/>
            <a:chExt cx="2212050" cy="2537076"/>
          </a:xfrm>
        </p:grpSpPr>
        <p:pic>
          <p:nvPicPr>
            <p:cNvPr id="497" name="Shape 4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498" name="Shape 498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" name="Shape 499"/>
            <p:cNvSpPr txBox="1"/>
            <p:nvPr/>
          </p:nvSpPr>
          <p:spPr>
            <a:xfrm>
              <a:off x="6944813" y="684217"/>
              <a:ext cx="1929000" cy="200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BF9000"/>
                  </a:solidFill>
                  <a:latin typeface="Raleway"/>
                  <a:ea typeface="Raleway"/>
                  <a:cs typeface="Raleway"/>
                  <a:sym typeface="Raleway"/>
                </a:rPr>
                <a:t>Dica:</a:t>
              </a:r>
              <a:endParaRPr b="1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switch: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Variavel.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case: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condição.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break: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terminar.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default: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execução padrão.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500" name="Shape 5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83072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506" name="Shape 50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Shape 50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Exercício 04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8" name="Shape 508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Utilize switch para alertar o nome do dia da semana, do dia atual.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1600"/>
              </a:spcBef>
              <a:spcAft>
                <a:spcPts val="1000"/>
              </a:spcAft>
              <a:buClr>
                <a:srgbClr val="BF9000"/>
              </a:buClr>
              <a:buSzPts val="1400"/>
              <a:buFont typeface="Raleway"/>
              <a:buChar char="➔"/>
            </a:pPr>
            <a:r>
              <a:rPr b="1" lang="en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Crie uma variável e atribua a expressão: </a:t>
            </a:r>
            <a:br>
              <a:rPr b="1" lang="en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new Date().getDay() </a:t>
            </a:r>
            <a:br>
              <a:rPr b="1" lang="en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Isso vai dar a sua variável o número do dia da semana, sendo domingo o número 0 (zero) e sábado o número seis (6).</a:t>
            </a:r>
            <a:endParaRPr b="1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09" name="Shape 509"/>
          <p:cNvGrpSpPr/>
          <p:nvPr/>
        </p:nvGrpSpPr>
        <p:grpSpPr>
          <a:xfrm>
            <a:off x="134985" y="2552697"/>
            <a:ext cx="2212050" cy="2357197"/>
            <a:chOff x="6803275" y="395363"/>
            <a:chExt cx="2212050" cy="2537076"/>
          </a:xfrm>
        </p:grpSpPr>
        <p:pic>
          <p:nvPicPr>
            <p:cNvPr id="510" name="Shape 5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511" name="Shape 511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Shape 51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BF9000"/>
                  </a:solidFill>
                  <a:latin typeface="Raleway"/>
                  <a:ea typeface="Raleway"/>
                  <a:cs typeface="Raleway"/>
                  <a:sym typeface="Raleway"/>
                </a:rPr>
                <a:t>Dica:</a:t>
              </a:r>
              <a:endParaRPr b="1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 o editor é seu melhor amigo, o google e o stack overflow são os grandes mestres da magia. Conte com eles para o que der e vier.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Quem não pesquisar é mulher do padre.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513" name="Shape 513"/>
          <p:cNvGrpSpPr/>
          <p:nvPr/>
        </p:nvGrpSpPr>
        <p:grpSpPr>
          <a:xfrm>
            <a:off x="6742960" y="254036"/>
            <a:ext cx="2212050" cy="1956339"/>
            <a:chOff x="6803275" y="395363"/>
            <a:chExt cx="2212050" cy="2537076"/>
          </a:xfrm>
        </p:grpSpPr>
        <p:pic>
          <p:nvPicPr>
            <p:cNvPr id="514" name="Shape 5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515" name="Shape 515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Shape 516"/>
            <p:cNvSpPr txBox="1"/>
            <p:nvPr/>
          </p:nvSpPr>
          <p:spPr>
            <a:xfrm>
              <a:off x="7020989" y="684234"/>
              <a:ext cx="1929000" cy="12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BF9000"/>
                  </a:solidFill>
                  <a:latin typeface="Raleway"/>
                  <a:ea typeface="Raleway"/>
                  <a:cs typeface="Raleway"/>
                  <a:sym typeface="Raleway"/>
                </a:rPr>
                <a:t>Dica:</a:t>
              </a:r>
              <a:endParaRPr b="1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switch: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Variavel.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case: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condição.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break: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terminar.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default: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execução padrão.</a:t>
              </a:r>
              <a:endParaRPr b="1"/>
            </a:p>
          </p:txBody>
        </p:sp>
      </p:grpSp>
      <p:pic>
        <p:nvPicPr>
          <p:cNvPr id="517" name="Shape 5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/>
        </p:nvSpPr>
        <p:spPr>
          <a:xfrm>
            <a:off x="0" y="0"/>
            <a:ext cx="80211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Resolução exercício 04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3" name="Shape 523"/>
          <p:cNvSpPr txBox="1"/>
          <p:nvPr>
            <p:ph idx="4294967295" type="body"/>
          </p:nvPr>
        </p:nvSpPr>
        <p:spPr>
          <a:xfrm>
            <a:off x="2592000" y="0"/>
            <a:ext cx="3960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day;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var 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dayNumber </a:t>
            </a: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 new</a:t>
            </a:r>
            <a:r>
              <a:rPr lang="en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en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" sz="9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getDay</a:t>
            </a:r>
            <a:r>
              <a:rPr lang="en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b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(dayNumber) {</a:t>
            </a:r>
            <a:b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day </a:t>
            </a: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Domingo</a:t>
            </a:r>
            <a:r>
              <a:rPr lang="en" sz="9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9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day </a:t>
            </a: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Segunda-Feira</a:t>
            </a:r>
            <a:r>
              <a:rPr lang="en" sz="9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9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day </a:t>
            </a: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Terça-Feira</a:t>
            </a:r>
            <a:r>
              <a:rPr lang="en" sz="9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9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day </a:t>
            </a: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Quarta-Feira</a:t>
            </a:r>
            <a:r>
              <a:rPr lang="en" sz="9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9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day </a:t>
            </a: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Quinta-Feira</a:t>
            </a:r>
            <a:r>
              <a:rPr lang="en" sz="9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9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day </a:t>
            </a: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Sexta-Feira</a:t>
            </a:r>
            <a:r>
              <a:rPr lang="en" sz="9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9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day </a:t>
            </a: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Sábado</a:t>
            </a:r>
            <a:r>
              <a:rPr lang="en" sz="9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9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Salve tiozão, hoje é </a:t>
            </a:r>
            <a:r>
              <a:rPr lang="en" sz="9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+ day + </a:t>
            </a:r>
            <a:r>
              <a:rPr lang="en" sz="9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". 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Dia de?</a:t>
            </a:r>
            <a:r>
              <a:rPr lang="en" sz="9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9D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24" name="Shape 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Shape 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318" y="152401"/>
            <a:ext cx="588336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Shape 530"/>
          <p:cNvSpPr txBox="1"/>
          <p:nvPr>
            <p:ph idx="4294967295" type="title"/>
          </p:nvPr>
        </p:nvSpPr>
        <p:spPr>
          <a:xfrm>
            <a:off x="283100" y="3740700"/>
            <a:ext cx="86316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Parabéns, agora você sabe 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utilizar condições.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531" name="Shape 5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Shape 536"/>
          <p:cNvPicPr preferRelativeResize="0"/>
          <p:nvPr/>
        </p:nvPicPr>
        <p:blipFill rotWithShape="1">
          <a:blip r:embed="rId3">
            <a:alphaModFix/>
          </a:blip>
          <a:srcRect b="0" l="17659" r="17653" t="0"/>
          <a:stretch/>
        </p:blipFill>
        <p:spPr>
          <a:xfrm>
            <a:off x="4576799" y="0"/>
            <a:ext cx="45672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 txBox="1"/>
          <p:nvPr>
            <p:ph type="title"/>
          </p:nvPr>
        </p:nvSpPr>
        <p:spPr>
          <a:xfrm>
            <a:off x="283100" y="458300"/>
            <a:ext cx="86316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D966"/>
                </a:solidFill>
              </a:rPr>
              <a:t>Dúvidas?</a:t>
            </a:r>
            <a:endParaRPr b="0" sz="7200"/>
          </a:p>
        </p:txBody>
      </p:sp>
      <p:sp>
        <p:nvSpPr>
          <p:cNvPr id="538" name="Shape 538"/>
          <p:cNvSpPr txBox="1"/>
          <p:nvPr/>
        </p:nvSpPr>
        <p:spPr>
          <a:xfrm>
            <a:off x="283100" y="1843750"/>
            <a:ext cx="40455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FF"/>
                </a:solidFill>
              </a:rPr>
              <a:t>Só avançaremos após solucionarmos no mínimo, três perguntas. Quem quiser perguntar levante a mão.</a:t>
            </a:r>
            <a:endParaRPr b="1" sz="31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FFF"/>
              </a:solidFill>
            </a:endParaRPr>
          </a:p>
        </p:txBody>
      </p:sp>
      <p:pic>
        <p:nvPicPr>
          <p:cNvPr id="539" name="Shape 5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0" name="Shape 540"/>
          <p:cNvGrpSpPr/>
          <p:nvPr/>
        </p:nvGrpSpPr>
        <p:grpSpPr>
          <a:xfrm>
            <a:off x="5400263" y="3441836"/>
            <a:ext cx="2212050" cy="1644647"/>
            <a:chOff x="4677300" y="1792579"/>
            <a:chExt cx="2212050" cy="2650091"/>
          </a:xfrm>
        </p:grpSpPr>
        <p:pic>
          <p:nvPicPr>
            <p:cNvPr id="541" name="Shape 5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77300" y="1937677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542" name="Shape 542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5244688" y="1816635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Shape 543"/>
            <p:cNvSpPr txBox="1"/>
            <p:nvPr/>
          </p:nvSpPr>
          <p:spPr>
            <a:xfrm>
              <a:off x="4818837" y="2400709"/>
              <a:ext cx="1929000" cy="18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1C232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Quem não levantar a mão é mulher do padre.</a:t>
              </a:r>
              <a:endParaRPr b="1" sz="1200">
                <a:solidFill>
                  <a:srgbClr val="F4652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>
            <p:ph type="title"/>
          </p:nvPr>
        </p:nvSpPr>
        <p:spPr>
          <a:xfrm>
            <a:off x="283100" y="959125"/>
            <a:ext cx="8631600" cy="16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D966"/>
                </a:solidFill>
              </a:rPr>
              <a:t>Funções</a:t>
            </a:r>
            <a:endParaRPr b="0" sz="4200"/>
          </a:p>
        </p:txBody>
      </p:sp>
      <p:sp>
        <p:nvSpPr>
          <p:cNvPr id="549" name="Shape 549"/>
          <p:cNvSpPr txBox="1"/>
          <p:nvPr/>
        </p:nvSpPr>
        <p:spPr>
          <a:xfrm>
            <a:off x="283100" y="2493575"/>
            <a:ext cx="8631600" cy="20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As funções (functions), também conhecidas como  sub-rotinas, são muito utilizadas em programação. Um dos grandes benefícios é não precisar copiar o código todas as vezes que precisar executar aquela operação, além de deixar a leitura do código mais intuitiva.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550" name="Shape 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>
            <p:ph type="title"/>
          </p:nvPr>
        </p:nvSpPr>
        <p:spPr>
          <a:xfrm>
            <a:off x="283100" y="1119000"/>
            <a:ext cx="86316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D966"/>
                </a:solidFill>
              </a:rPr>
              <a:t>Funções</a:t>
            </a:r>
            <a:r>
              <a:rPr lang="en" sz="7200">
                <a:solidFill>
                  <a:srgbClr val="FFD966"/>
                </a:solidFill>
              </a:rPr>
              <a:t> no JS</a:t>
            </a:r>
            <a:endParaRPr b="0" sz="7200"/>
          </a:p>
        </p:txBody>
      </p:sp>
      <p:sp>
        <p:nvSpPr>
          <p:cNvPr id="556" name="Shape 556"/>
          <p:cNvSpPr txBox="1"/>
          <p:nvPr/>
        </p:nvSpPr>
        <p:spPr>
          <a:xfrm>
            <a:off x="283100" y="2333700"/>
            <a:ext cx="86316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Para declarar funções no javascript, utilizados </a:t>
            </a:r>
            <a:r>
              <a:rPr b="1" lang="en">
                <a:solidFill>
                  <a:srgbClr val="FFD966"/>
                </a:solidFill>
              </a:rPr>
              <a:t>FUNCTION</a:t>
            </a:r>
            <a:r>
              <a:rPr lang="en">
                <a:solidFill>
                  <a:srgbClr val="FFFFFF"/>
                </a:solidFill>
              </a:rPr>
              <a:t>, seguido do nome da função:</a:t>
            </a:r>
            <a:br>
              <a:rPr lang="en">
                <a:solidFill>
                  <a:srgbClr val="FFFFFF"/>
                </a:solidFill>
              </a:rPr>
            </a:br>
            <a:br>
              <a:rPr lang="en">
                <a:solidFill>
                  <a:srgbClr val="FFFFFF"/>
                </a:solidFill>
              </a:rPr>
            </a:br>
            <a:br>
              <a:rPr lang="en">
                <a:solidFill>
                  <a:srgbClr val="FFFFFF"/>
                </a:solidFill>
              </a:rPr>
            </a:br>
            <a:r>
              <a:rPr i="1" lang="en" sz="16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// declarando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bar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Hello World</a:t>
            </a:r>
            <a:r>
              <a:rPr lang="en" sz="16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i="1" lang="en" sz="16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// invocando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bar()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FEE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9D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57" name="Shape 5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283100" y="1158900"/>
            <a:ext cx="6089400" cy="28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D966"/>
                </a:solidFill>
              </a:rPr>
              <a:t>Conceitos básicos sobre programação</a:t>
            </a:r>
            <a:endParaRPr sz="6000">
              <a:solidFill>
                <a:srgbClr val="FFD966"/>
              </a:solidFill>
            </a:endParaRP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type="title"/>
          </p:nvPr>
        </p:nvSpPr>
        <p:spPr>
          <a:xfrm>
            <a:off x="283100" y="445950"/>
            <a:ext cx="86316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D966"/>
                </a:solidFill>
              </a:rPr>
              <a:t>Funções com retorno</a:t>
            </a:r>
            <a:endParaRPr b="0" sz="4200"/>
          </a:p>
        </p:txBody>
      </p:sp>
      <p:sp>
        <p:nvSpPr>
          <p:cNvPr id="563" name="Shape 563"/>
          <p:cNvSpPr txBox="1"/>
          <p:nvPr/>
        </p:nvSpPr>
        <p:spPr>
          <a:xfrm>
            <a:off x="283100" y="1239750"/>
            <a:ext cx="86316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Inicialmente, pense em funções como </a:t>
            </a:r>
            <a:r>
              <a:rPr b="1" lang="en" sz="1800">
                <a:solidFill>
                  <a:srgbClr val="FFFFFF"/>
                </a:solidFill>
              </a:rPr>
              <a:t>caixinhas mágicas</a:t>
            </a:r>
            <a:r>
              <a:rPr lang="en" sz="1800">
                <a:solidFill>
                  <a:srgbClr val="FFFFFF"/>
                </a:solidFill>
              </a:rPr>
              <a:t>: você joga coisas dentro, algo acontece e você recebe de volta uma transformação do que foi colocado. Por exemplo: imagine uma caixinha em que você coloca dois números: 3 e 5 e a caixa te devolve 8.</a:t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Os números 3 e 5 que colocamos dentro da caixa iremos chamar de </a:t>
            </a:r>
            <a:r>
              <a:rPr b="1" lang="en" sz="1800">
                <a:solidFill>
                  <a:srgbClr val="FFFFFF"/>
                </a:solidFill>
              </a:rPr>
              <a:t>parâmetros </a:t>
            </a:r>
            <a:r>
              <a:rPr lang="en" sz="1800">
                <a:solidFill>
                  <a:srgbClr val="FFFFFF"/>
                </a:solidFill>
              </a:rPr>
              <a:t>e o 8 que recebemos, iremos chamar de </a:t>
            </a:r>
            <a:r>
              <a:rPr b="1" lang="en" sz="1800">
                <a:solidFill>
                  <a:srgbClr val="FFFFFF"/>
                </a:solidFill>
              </a:rPr>
              <a:t>retorno</a:t>
            </a:r>
            <a:r>
              <a:rPr lang="en" sz="1800">
                <a:solidFill>
                  <a:srgbClr val="FFFFFF"/>
                </a:solidFill>
              </a:rPr>
              <a:t>.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FFFFFF"/>
                </a:solidFill>
              </a:rPr>
            </a:br>
            <a:br>
              <a:rPr lang="en">
                <a:solidFill>
                  <a:srgbClr val="FFFFFF"/>
                </a:solidFill>
              </a:rPr>
            </a:br>
            <a:r>
              <a:rPr lang="en" sz="16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somar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(x, y) {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y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>
                <a:solidFill>
                  <a:srgbClr val="FFFFFF"/>
                </a:solidFill>
              </a:rPr>
            </a:br>
            <a:endParaRPr sz="900">
              <a:solidFill>
                <a:srgbClr val="1E347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9D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64" name="Shape 5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>
            <p:ph type="title"/>
          </p:nvPr>
        </p:nvSpPr>
        <p:spPr>
          <a:xfrm>
            <a:off x="283100" y="453050"/>
            <a:ext cx="86316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D966"/>
                </a:solidFill>
              </a:rPr>
              <a:t>Nomenclatura</a:t>
            </a:r>
            <a:endParaRPr b="0" sz="2200"/>
          </a:p>
        </p:txBody>
      </p:sp>
      <p:sp>
        <p:nvSpPr>
          <p:cNvPr id="570" name="Shape 570"/>
          <p:cNvSpPr txBox="1"/>
          <p:nvPr/>
        </p:nvSpPr>
        <p:spPr>
          <a:xfrm>
            <a:off x="283100" y="982550"/>
            <a:ext cx="8631600" cy="3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Sobre as funções existem algumas nomenclaturas, como:</a:t>
            </a:r>
            <a:br>
              <a:rPr lang="en">
                <a:solidFill>
                  <a:srgbClr val="FFFFFF"/>
                </a:solidFill>
              </a:rPr>
            </a:b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chemeClr val="lt1"/>
                </a:solidFill>
              </a:rPr>
              <a:t>Nome:</a:t>
            </a:r>
            <a:br>
              <a:rPr lang="en">
                <a:solidFill>
                  <a:schemeClr val="lt1"/>
                </a:solidFill>
              </a:rPr>
            </a:br>
            <a:r>
              <a:rPr lang="en" sz="24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alertarNomeCompleto</a:t>
            </a:r>
            <a:br>
              <a:rPr lang="en">
                <a:solidFill>
                  <a:srgbClr val="FFFFFF"/>
                </a:solidFill>
              </a:rPr>
            </a:b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Assinatura:</a:t>
            </a:r>
            <a:br>
              <a:rPr lang="en">
                <a:solidFill>
                  <a:srgbClr val="FFFFFF"/>
                </a:solidFill>
              </a:rPr>
            </a:br>
            <a:r>
              <a:rPr lang="en" sz="24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alertarNomeCompleto</a:t>
            </a: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(nome, sobreNome)</a:t>
            </a:r>
            <a:endParaRPr sz="24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lt1"/>
                </a:solidFill>
              </a:rPr>
              <a:t>Parâmetros:</a:t>
            </a:r>
            <a:br>
              <a:rPr lang="en">
                <a:solidFill>
                  <a:schemeClr val="lt1"/>
                </a:solidFill>
              </a:rPr>
            </a:b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(nome, sobreNome)</a:t>
            </a:r>
            <a:endParaRPr sz="1800">
              <a:solidFill>
                <a:srgbClr val="FF9D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Independente da linguagem que você estiver utilizando, uma função terá, no mínimo, essas três características.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71" name="Shape 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Shape 5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450" y="375250"/>
            <a:ext cx="4254600" cy="43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577" name="Shape 577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154828">
            <a:off x="3684750" y="19465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Shape 578"/>
          <p:cNvSpPr txBox="1"/>
          <p:nvPr/>
        </p:nvSpPr>
        <p:spPr>
          <a:xfrm>
            <a:off x="3004300" y="7347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Exercício HARDCORE 01</a:t>
            </a:r>
            <a:endParaRPr b="1" sz="220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9" name="Shape 579"/>
          <p:cNvSpPr txBox="1"/>
          <p:nvPr>
            <p:ph idx="4294967295" type="body"/>
          </p:nvPr>
        </p:nvSpPr>
        <p:spPr>
          <a:xfrm>
            <a:off x="3004300" y="1497350"/>
            <a:ext cx="3432900" cy="28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Crie uma função que converta decimais, de 1 a 10, em algarismos romanos. A função deve receber o decimal como parâmetro, e retornar o algarismo romano respectivo.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Para testá-la, cria uma outra variável que receba a expressão: prompt("Digite  um número de 1 a 10:"), valide o número digitado, caso seja menor que 1 ou maior que 10, mostrar um alerta "Número inválido". Caso o número seja maior ou igual a um e menor ou igual a dez, mostrar um alerta com o número convertido para romanos.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80" name="Shape 580"/>
          <p:cNvGrpSpPr/>
          <p:nvPr/>
        </p:nvGrpSpPr>
        <p:grpSpPr>
          <a:xfrm>
            <a:off x="134985" y="2552697"/>
            <a:ext cx="2212050" cy="2357197"/>
            <a:chOff x="6803275" y="395363"/>
            <a:chExt cx="2212050" cy="2537076"/>
          </a:xfrm>
        </p:grpSpPr>
        <p:pic>
          <p:nvPicPr>
            <p:cNvPr id="581" name="Shape 5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582" name="Shape 58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Shape 583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1155CC"/>
                  </a:solidFill>
                  <a:latin typeface="Raleway"/>
                  <a:ea typeface="Raleway"/>
                  <a:cs typeface="Raleway"/>
                  <a:sym typeface="Raleway"/>
                </a:rPr>
                <a:t>Dica:</a:t>
              </a:r>
              <a:endParaRPr b="1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Sem internet pra vocês por agora.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MUHAHAHA!</a:t>
              </a:r>
              <a:endParaRPr b="1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584" name="Shape 5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485" y="3709600"/>
            <a:ext cx="2103050" cy="14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/>
        </p:nvSpPr>
        <p:spPr>
          <a:xfrm>
            <a:off x="0" y="0"/>
            <a:ext cx="80211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Resolução exercício hardcore 01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1" name="Shape 591"/>
          <p:cNvSpPr txBox="1"/>
          <p:nvPr>
            <p:ph idx="4294967295" type="body"/>
          </p:nvPr>
        </p:nvSpPr>
        <p:spPr>
          <a:xfrm>
            <a:off x="112350" y="355200"/>
            <a:ext cx="57678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converterDecimalParaRomano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(numero) {</a:t>
            </a:r>
            <a:b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1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(numero) {</a:t>
            </a:r>
            <a:b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1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1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1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II</a:t>
            </a:r>
            <a:r>
              <a:rPr lang="en" sz="11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1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III</a:t>
            </a:r>
            <a:r>
              <a:rPr lang="en" sz="11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1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VI</a:t>
            </a:r>
            <a:r>
              <a:rPr lang="en" sz="11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1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 sz="11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   // seguir a mesma lógica até o 10</a:t>
            </a:r>
            <a:b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1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b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1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Numero deve ser entre 1 e 10</a:t>
            </a:r>
            <a:r>
              <a:rPr lang="en" sz="11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1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b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9D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2" name="Shape 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Shape 5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318" y="152401"/>
            <a:ext cx="588336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Shape 598"/>
          <p:cNvSpPr txBox="1"/>
          <p:nvPr>
            <p:ph idx="4294967295" type="title"/>
          </p:nvPr>
        </p:nvSpPr>
        <p:spPr>
          <a:xfrm>
            <a:off x="283100" y="3740700"/>
            <a:ext cx="86316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Parabéns, por tentar superar 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seus limites.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599" name="Shape 5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Shape 604"/>
          <p:cNvPicPr preferRelativeResize="0"/>
          <p:nvPr/>
        </p:nvPicPr>
        <p:blipFill rotWithShape="1">
          <a:blip r:embed="rId3">
            <a:alphaModFix/>
          </a:blip>
          <a:srcRect b="0" l="17659" r="17653" t="0"/>
          <a:stretch/>
        </p:blipFill>
        <p:spPr>
          <a:xfrm>
            <a:off x="4576799" y="0"/>
            <a:ext cx="45672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Shape 605"/>
          <p:cNvSpPr txBox="1"/>
          <p:nvPr>
            <p:ph type="title"/>
          </p:nvPr>
        </p:nvSpPr>
        <p:spPr>
          <a:xfrm>
            <a:off x="283100" y="458300"/>
            <a:ext cx="86316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D966"/>
                </a:solidFill>
              </a:rPr>
              <a:t>Dúvidas?</a:t>
            </a:r>
            <a:endParaRPr b="0" sz="7200"/>
          </a:p>
        </p:txBody>
      </p:sp>
      <p:sp>
        <p:nvSpPr>
          <p:cNvPr id="606" name="Shape 606"/>
          <p:cNvSpPr txBox="1"/>
          <p:nvPr/>
        </p:nvSpPr>
        <p:spPr>
          <a:xfrm>
            <a:off x="283100" y="1843750"/>
            <a:ext cx="40455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FF"/>
                </a:solidFill>
              </a:rPr>
              <a:t>Só avançaremos após solucionarmos no mínimo, três perguntas. Quem quiser perguntar levante a mão.</a:t>
            </a:r>
            <a:endParaRPr b="1" sz="31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FFF"/>
              </a:solidFill>
            </a:endParaRPr>
          </a:p>
        </p:txBody>
      </p:sp>
      <p:pic>
        <p:nvPicPr>
          <p:cNvPr id="607" name="Shape 6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Shape 608"/>
          <p:cNvGrpSpPr/>
          <p:nvPr/>
        </p:nvGrpSpPr>
        <p:grpSpPr>
          <a:xfrm>
            <a:off x="5400263" y="3441836"/>
            <a:ext cx="2212050" cy="1644647"/>
            <a:chOff x="4677300" y="1792579"/>
            <a:chExt cx="2212050" cy="2650091"/>
          </a:xfrm>
        </p:grpSpPr>
        <p:pic>
          <p:nvPicPr>
            <p:cNvPr id="609" name="Shape 60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77300" y="1937677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610" name="Shape 610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5244688" y="1816635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Shape 611"/>
            <p:cNvSpPr txBox="1"/>
            <p:nvPr/>
          </p:nvSpPr>
          <p:spPr>
            <a:xfrm>
              <a:off x="4818837" y="2400709"/>
              <a:ext cx="1929000" cy="18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1C232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Quem não levantar a mão é mulher do padre.</a:t>
              </a:r>
              <a:endParaRPr b="1" sz="1200">
                <a:solidFill>
                  <a:srgbClr val="F4652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type="title"/>
          </p:nvPr>
        </p:nvSpPr>
        <p:spPr>
          <a:xfrm>
            <a:off x="283100" y="959125"/>
            <a:ext cx="86316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FFD966"/>
                </a:solidFill>
              </a:rPr>
              <a:t>Laços de repetição (loops)</a:t>
            </a:r>
            <a:endParaRPr b="0" sz="5200"/>
          </a:p>
        </p:txBody>
      </p:sp>
      <p:sp>
        <p:nvSpPr>
          <p:cNvPr id="617" name="Shape 617"/>
          <p:cNvSpPr txBox="1"/>
          <p:nvPr/>
        </p:nvSpPr>
        <p:spPr>
          <a:xfrm>
            <a:off x="283100" y="1969525"/>
            <a:ext cx="8631600" cy="25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Se existe uma coisa que os computadores são muito bons é em executar algo várias vezes. Desde que saibamos o que queremos que o computador faça. Felizmente, para não precisamos repetir inúmeras vezes a invocação de uma função ou certo código, existe os loops (laços de repetição).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618" name="Shape 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type="title"/>
          </p:nvPr>
        </p:nvSpPr>
        <p:spPr>
          <a:xfrm>
            <a:off x="283100" y="1119000"/>
            <a:ext cx="8631600" cy="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D966"/>
                </a:solidFill>
              </a:rPr>
              <a:t>Loops</a:t>
            </a:r>
            <a:r>
              <a:rPr lang="en" sz="3600">
                <a:solidFill>
                  <a:srgbClr val="FFD966"/>
                </a:solidFill>
              </a:rPr>
              <a:t> no JS</a:t>
            </a:r>
            <a:endParaRPr b="0" sz="3600"/>
          </a:p>
        </p:txBody>
      </p:sp>
      <p:sp>
        <p:nvSpPr>
          <p:cNvPr id="624" name="Shape 624"/>
          <p:cNvSpPr txBox="1"/>
          <p:nvPr/>
        </p:nvSpPr>
        <p:spPr>
          <a:xfrm>
            <a:off x="283100" y="1820700"/>
            <a:ext cx="8631600" cy="3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Para declarar loops no javascript, utilizados </a:t>
            </a:r>
            <a:r>
              <a:rPr b="1" lang="en">
                <a:solidFill>
                  <a:srgbClr val="FFD966"/>
                </a:solidFill>
              </a:rPr>
              <a:t>FOR </a:t>
            </a:r>
            <a:r>
              <a:rPr lang="en">
                <a:solidFill>
                  <a:srgbClr val="D9D9D9"/>
                </a:solidFill>
              </a:rPr>
              <a:t>ou</a:t>
            </a:r>
            <a:r>
              <a:rPr b="1" lang="en">
                <a:solidFill>
                  <a:srgbClr val="FFD966"/>
                </a:solidFill>
              </a:rPr>
              <a:t> WHILE</a:t>
            </a:r>
            <a:r>
              <a:rPr lang="en">
                <a:solidFill>
                  <a:srgbClr val="FFFFFF"/>
                </a:solidFill>
              </a:rPr>
              <a:t>, seguido dos parâmetros de configuração:</a:t>
            </a:r>
            <a:br>
              <a:rPr lang="en">
                <a:solidFill>
                  <a:srgbClr val="FFFFFF"/>
                </a:solidFill>
              </a:rPr>
            </a:br>
            <a:br>
              <a:rPr lang="en">
                <a:solidFill>
                  <a:srgbClr val="FFFFFF"/>
                </a:solidFill>
              </a:rPr>
            </a:b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//código a ser executado até a condição se tornar falsa</a:t>
            </a:r>
            <a:br>
              <a:rPr lang="en" sz="12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// ou</a:t>
            </a:r>
            <a:endParaRPr sz="12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(x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x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(x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i)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2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.log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 valor atual de x é: 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x)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i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9D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25" name="Shape 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Shape 6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83072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631" name="Shape 63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Exercício 05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3" name="Shape 633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Vamos brincar com loops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1600"/>
              </a:spcBef>
              <a:spcAft>
                <a:spcPts val="1000"/>
              </a:spcAft>
              <a:buClr>
                <a:srgbClr val="BF9000"/>
              </a:buClr>
              <a:buSzPts val="1400"/>
              <a:buFont typeface="Raleway"/>
              <a:buChar char="➔"/>
            </a:pPr>
            <a:r>
              <a:rPr b="1" lang="en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Invoque a função de conversão de números romanos 10 vezes seguidas utilizando for, e outras 10 vezes seguidas utilizando while</a:t>
            </a:r>
            <a:endParaRPr b="1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34" name="Shape 634"/>
          <p:cNvGrpSpPr/>
          <p:nvPr/>
        </p:nvGrpSpPr>
        <p:grpSpPr>
          <a:xfrm>
            <a:off x="134985" y="2552697"/>
            <a:ext cx="2212050" cy="2357197"/>
            <a:chOff x="6803275" y="395363"/>
            <a:chExt cx="2212050" cy="2537076"/>
          </a:xfrm>
        </p:grpSpPr>
        <p:pic>
          <p:nvPicPr>
            <p:cNvPr id="635" name="Shape 6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636" name="Shape 63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7" name="Shape 63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BF9000"/>
                  </a:solidFill>
                  <a:latin typeface="Raleway"/>
                  <a:ea typeface="Raleway"/>
                  <a:cs typeface="Raleway"/>
                  <a:sym typeface="Raleway"/>
                </a:rPr>
                <a:t>Dica:</a:t>
              </a:r>
              <a:endParaRPr b="1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 o editor é seu melhor amigo, o google e o stack overflow são os grandes mestres da magia. Conte com eles para o que der e vier.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IIIIIIIIIIIIIIIIRRAAAAAA!!!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638" name="Shape 638"/>
          <p:cNvGrpSpPr/>
          <p:nvPr/>
        </p:nvGrpSpPr>
        <p:grpSpPr>
          <a:xfrm>
            <a:off x="6742960" y="254045"/>
            <a:ext cx="2212050" cy="2615218"/>
            <a:chOff x="6803275" y="395363"/>
            <a:chExt cx="2212050" cy="2537076"/>
          </a:xfrm>
        </p:grpSpPr>
        <p:pic>
          <p:nvPicPr>
            <p:cNvPr id="639" name="Shape 6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640" name="Shape 640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Shape 641"/>
            <p:cNvSpPr txBox="1"/>
            <p:nvPr/>
          </p:nvSpPr>
          <p:spPr>
            <a:xfrm>
              <a:off x="7020990" y="684252"/>
              <a:ext cx="1929000" cy="206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BF9000"/>
                  </a:solidFill>
                  <a:latin typeface="Raleway"/>
                  <a:ea typeface="Raleway"/>
                  <a:cs typeface="Raleway"/>
                  <a:sym typeface="Raleway"/>
                </a:rPr>
                <a:t>Dica:</a:t>
              </a:r>
              <a:endParaRPr b="1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for (var i = 0; i &lt;= 10; i++) {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 //código a ser executado até a condição se tornar falsa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}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642" name="Shape 6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/>
        </p:nvSpPr>
        <p:spPr>
          <a:xfrm>
            <a:off x="0" y="0"/>
            <a:ext cx="80211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Resolução exercício 05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8" name="Shape 648"/>
          <p:cNvSpPr txBox="1"/>
          <p:nvPr>
            <p:ph idx="4294967295" type="body"/>
          </p:nvPr>
        </p:nvSpPr>
        <p:spPr>
          <a:xfrm>
            <a:off x="112350" y="355200"/>
            <a:ext cx="57678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6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converterDecimalParaRomano(i)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(i </a:t>
            </a: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converterDecimalParaRomano(i)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i</a:t>
            </a: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EE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49" name="Shape 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283100" y="422100"/>
            <a:ext cx="8650800" cy="3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D966"/>
                </a:solidFill>
              </a:rPr>
              <a:t>Linguagem</a:t>
            </a:r>
            <a:endParaRPr sz="6000">
              <a:solidFill>
                <a:srgbClr val="FFD966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Uma linguagem de programação é um método padronizado para comunicar instruções para um computador. É um conjunto de regras sintáticas e semânticas usadas para definir um programa de computador. As linguagens de programação podem ser usadas para expressar algoritmos com precisão.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4">
            <a:alphaModFix/>
          </a:blip>
          <a:srcRect b="0" l="1681" r="1681" t="0"/>
          <a:stretch/>
        </p:blipFill>
        <p:spPr>
          <a:xfrm>
            <a:off x="6872804" y="3521850"/>
            <a:ext cx="2271200" cy="16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Shape 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318" y="-708349"/>
            <a:ext cx="588336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Shape 655"/>
          <p:cNvSpPr txBox="1"/>
          <p:nvPr>
            <p:ph idx="4294967295" type="title"/>
          </p:nvPr>
        </p:nvSpPr>
        <p:spPr>
          <a:xfrm>
            <a:off x="283100" y="2490300"/>
            <a:ext cx="86316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Agora você sabe sobre loops, ou pelo menos deveria saber :D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656" name="Shape 6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Shape 6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3300" y="3740700"/>
            <a:ext cx="2057400" cy="14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Shape 6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450" y="2779575"/>
            <a:ext cx="4254600" cy="2025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663" name="Shape 663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154828">
            <a:off x="3684750" y="2598976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Shape 664"/>
          <p:cNvSpPr txBox="1"/>
          <p:nvPr/>
        </p:nvSpPr>
        <p:spPr>
          <a:xfrm>
            <a:off x="3004300" y="3139072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rPr>
              <a:t>Exercício HARDCORE 02</a:t>
            </a:r>
            <a:endParaRPr b="1" sz="2200">
              <a:solidFill>
                <a:srgbClr val="1155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5" name="Shape 665"/>
          <p:cNvSpPr txBox="1"/>
          <p:nvPr>
            <p:ph idx="4294967295" type="body"/>
          </p:nvPr>
        </p:nvSpPr>
        <p:spPr>
          <a:xfrm>
            <a:off x="3004300" y="3901675"/>
            <a:ext cx="34329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Faça o mesmo que no exercício 5, porém apresente os dados do maior para o menor.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666" name="Shape 666"/>
          <p:cNvGrpSpPr/>
          <p:nvPr/>
        </p:nvGrpSpPr>
        <p:grpSpPr>
          <a:xfrm>
            <a:off x="134985" y="2552697"/>
            <a:ext cx="2212050" cy="2357197"/>
            <a:chOff x="6803275" y="395363"/>
            <a:chExt cx="2212050" cy="2537076"/>
          </a:xfrm>
        </p:grpSpPr>
        <p:pic>
          <p:nvPicPr>
            <p:cNvPr id="667" name="Shape 6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668" name="Shape 66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9" name="Shape 66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1155CC"/>
                  </a:solidFill>
                  <a:latin typeface="Raleway"/>
                  <a:ea typeface="Raleway"/>
                  <a:cs typeface="Raleway"/>
                  <a:sym typeface="Raleway"/>
                </a:rPr>
                <a:t>Dica:</a:t>
              </a:r>
              <a:endParaRPr b="1">
                <a:solidFill>
                  <a:srgbClr val="1155CC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Sem internet pra vocês por agora.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MUHAHAHA!</a:t>
              </a:r>
              <a:endParaRPr b="1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670" name="Shape 6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Shape 6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485" y="3709600"/>
            <a:ext cx="2103050" cy="14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Shape 676"/>
          <p:cNvPicPr preferRelativeResize="0"/>
          <p:nvPr/>
        </p:nvPicPr>
        <p:blipFill rotWithShape="1">
          <a:blip r:embed="rId3">
            <a:alphaModFix/>
          </a:blip>
          <a:srcRect b="0" l="17659" r="17653" t="0"/>
          <a:stretch/>
        </p:blipFill>
        <p:spPr>
          <a:xfrm>
            <a:off x="4576799" y="0"/>
            <a:ext cx="45672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Shape 677"/>
          <p:cNvSpPr txBox="1"/>
          <p:nvPr>
            <p:ph type="title"/>
          </p:nvPr>
        </p:nvSpPr>
        <p:spPr>
          <a:xfrm>
            <a:off x="283100" y="458300"/>
            <a:ext cx="86316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D966"/>
                </a:solidFill>
              </a:rPr>
              <a:t>Dúvidas?</a:t>
            </a:r>
            <a:endParaRPr b="0" sz="7200"/>
          </a:p>
        </p:txBody>
      </p:sp>
      <p:sp>
        <p:nvSpPr>
          <p:cNvPr id="678" name="Shape 678"/>
          <p:cNvSpPr txBox="1"/>
          <p:nvPr/>
        </p:nvSpPr>
        <p:spPr>
          <a:xfrm>
            <a:off x="283100" y="1843750"/>
            <a:ext cx="40455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FF"/>
                </a:solidFill>
              </a:rPr>
              <a:t>Só avançaremos após solucionarmos no mínimo, três perguntas. Quem quiser perguntar levante a mão.</a:t>
            </a:r>
            <a:endParaRPr b="1" sz="31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FFF"/>
              </a:solidFill>
            </a:endParaRPr>
          </a:p>
        </p:txBody>
      </p:sp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" name="Shape 680"/>
          <p:cNvGrpSpPr/>
          <p:nvPr/>
        </p:nvGrpSpPr>
        <p:grpSpPr>
          <a:xfrm>
            <a:off x="5400263" y="3441836"/>
            <a:ext cx="2212050" cy="1644647"/>
            <a:chOff x="4677300" y="1792579"/>
            <a:chExt cx="2212050" cy="2650091"/>
          </a:xfrm>
        </p:grpSpPr>
        <p:pic>
          <p:nvPicPr>
            <p:cNvPr id="681" name="Shape 68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77300" y="1937677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682" name="Shape 682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5244688" y="1816635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3" name="Shape 683"/>
            <p:cNvSpPr txBox="1"/>
            <p:nvPr/>
          </p:nvSpPr>
          <p:spPr>
            <a:xfrm>
              <a:off x="4818837" y="2400709"/>
              <a:ext cx="1929000" cy="18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1C232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Quem não levantar a mão é mulher do padre.</a:t>
              </a:r>
              <a:endParaRPr b="1" sz="1200">
                <a:solidFill>
                  <a:srgbClr val="F4652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type="title"/>
          </p:nvPr>
        </p:nvSpPr>
        <p:spPr>
          <a:xfrm>
            <a:off x="283100" y="534050"/>
            <a:ext cx="8631600" cy="16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D966"/>
                </a:solidFill>
              </a:rPr>
              <a:t>ARRAY</a:t>
            </a:r>
            <a:endParaRPr b="0" sz="4200"/>
          </a:p>
        </p:txBody>
      </p:sp>
      <p:sp>
        <p:nvSpPr>
          <p:cNvPr id="689" name="Shape 689"/>
          <p:cNvSpPr txBox="1"/>
          <p:nvPr/>
        </p:nvSpPr>
        <p:spPr>
          <a:xfrm>
            <a:off x="283100" y="2068500"/>
            <a:ext cx="8631600" cy="27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Com o Array é possível armazenar um conjunto de quaisquer valores javascript, como números, caracteres ou textos ou uma mistura deles. Imagine o array como um gaveteiro onde você pode adicionar ou retirar gavetas e cada gaveta contém o objeto que quiser, vamos criar aqui um gaveteiro onde a primeira gaveta contém o valor 10 a segunda 20 e a terceira 30.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690" name="Shape 6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Shape 6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200" y="534050"/>
            <a:ext cx="171450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>
            <p:ph type="title"/>
          </p:nvPr>
        </p:nvSpPr>
        <p:spPr>
          <a:xfrm>
            <a:off x="283100" y="686825"/>
            <a:ext cx="86316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D966"/>
                </a:solidFill>
              </a:rPr>
              <a:t>Array</a:t>
            </a:r>
            <a:r>
              <a:rPr lang="en" sz="7200">
                <a:solidFill>
                  <a:srgbClr val="FFD966"/>
                </a:solidFill>
              </a:rPr>
              <a:t> no JS</a:t>
            </a:r>
            <a:endParaRPr b="0" sz="7200"/>
          </a:p>
        </p:txBody>
      </p:sp>
      <p:sp>
        <p:nvSpPr>
          <p:cNvPr id="697" name="Shape 697"/>
          <p:cNvSpPr txBox="1"/>
          <p:nvPr/>
        </p:nvSpPr>
        <p:spPr>
          <a:xfrm>
            <a:off x="283100" y="1901525"/>
            <a:ext cx="86316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Para declarar funções no javascript, utilizados </a:t>
            </a:r>
            <a:r>
              <a:rPr b="1" lang="en">
                <a:solidFill>
                  <a:srgbClr val="FFD966"/>
                </a:solidFill>
              </a:rPr>
              <a:t>[ ]</a:t>
            </a:r>
            <a:r>
              <a:rPr lang="en">
                <a:solidFill>
                  <a:srgbClr val="FFFFFF"/>
                </a:solidFill>
              </a:rPr>
              <a:t>, brakets (couchetes):</a:t>
            </a:r>
            <a:br>
              <a:rPr lang="en">
                <a:solidFill>
                  <a:srgbClr val="FFFFFF"/>
                </a:solidFill>
              </a:rPr>
            </a:br>
            <a:br>
              <a:rPr lang="en">
                <a:solidFill>
                  <a:srgbClr val="FFFFFF"/>
                </a:solidFill>
              </a:rPr>
            </a:br>
            <a:br>
              <a:rPr lang="en">
                <a:solidFill>
                  <a:srgbClr val="FFFFFF"/>
                </a:solidFill>
              </a:rPr>
            </a:br>
            <a:r>
              <a:rPr lang="en" sz="22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2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meuArrayBonitao </a:t>
            </a:r>
            <a:r>
              <a:rPr lang="en" sz="2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22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2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22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2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22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" sz="2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2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// Acessando elementos do array</a:t>
            </a:r>
            <a:br>
              <a:rPr i="1" lang="en" sz="160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i="1" sz="160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6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.log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(meuArrayBonitao[</a:t>
            </a:r>
            <a:r>
              <a:rPr lang="en" sz="16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6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// 30</a:t>
            </a:r>
            <a:br>
              <a:rPr lang="en" sz="16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6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.log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(meuArrayBonitao[</a:t>
            </a:r>
            <a:r>
              <a:rPr lang="en" sz="16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6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// 20</a:t>
            </a:r>
            <a:br>
              <a:rPr lang="en" sz="16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6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.log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(meuArrayBonitao[</a:t>
            </a:r>
            <a:r>
              <a:rPr lang="en" sz="16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6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// 10</a:t>
            </a:r>
            <a:endParaRPr i="1" sz="1600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9D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98" name="Shape 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Shape 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Shape 704"/>
          <p:cNvSpPr txBox="1"/>
          <p:nvPr>
            <p:ph type="title"/>
          </p:nvPr>
        </p:nvSpPr>
        <p:spPr>
          <a:xfrm>
            <a:off x="283100" y="795600"/>
            <a:ext cx="87003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D966"/>
                </a:solidFill>
              </a:rPr>
              <a:t>O primeiro índice de um array é sempre zero.</a:t>
            </a:r>
            <a:endParaRPr sz="6000">
              <a:solidFill>
                <a:srgbClr val="FFD966"/>
              </a:solidFill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br>
              <a:rPr b="0" lang="en" sz="16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lang="en" sz="16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0" lang="en" sz="16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.log</a:t>
            </a:r>
            <a:r>
              <a:rPr b="0"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(meuArrayBonitao[</a:t>
            </a:r>
            <a:r>
              <a:rPr b="0" lang="en" sz="16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r>
              <a:rPr b="0"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0"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1" lang="en" sz="16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// 10</a:t>
            </a:r>
            <a:endParaRPr b="0" i="1" sz="1600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/>
          <p:nvPr>
            <p:ph type="title"/>
          </p:nvPr>
        </p:nvSpPr>
        <p:spPr>
          <a:xfrm>
            <a:off x="283100" y="686825"/>
            <a:ext cx="86316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D966"/>
                </a:solidFill>
              </a:rPr>
              <a:t>Declarando arrays</a:t>
            </a:r>
            <a:endParaRPr b="0" sz="7200"/>
          </a:p>
        </p:txBody>
      </p:sp>
      <p:sp>
        <p:nvSpPr>
          <p:cNvPr id="710" name="Shape 710"/>
          <p:cNvSpPr txBox="1"/>
          <p:nvPr/>
        </p:nvSpPr>
        <p:spPr>
          <a:xfrm>
            <a:off x="283100" y="1901525"/>
            <a:ext cx="86316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2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meuArrayBonitao </a:t>
            </a:r>
            <a:r>
              <a:rPr lang="en" sz="2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r>
              <a:rPr lang="en" sz="2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// array vazio</a:t>
            </a:r>
            <a:endParaRPr i="1" sz="1600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9D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11" name="Shape 7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/>
          <p:nvPr>
            <p:ph type="title"/>
          </p:nvPr>
        </p:nvSpPr>
        <p:spPr>
          <a:xfrm>
            <a:off x="283100" y="686825"/>
            <a:ext cx="86316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D966"/>
                </a:solidFill>
              </a:rPr>
              <a:t>Adicionando elementos no array</a:t>
            </a:r>
            <a:endParaRPr b="0" sz="3600"/>
          </a:p>
        </p:txBody>
      </p:sp>
      <p:sp>
        <p:nvSpPr>
          <p:cNvPr id="717" name="Shape 717"/>
          <p:cNvSpPr txBox="1"/>
          <p:nvPr/>
        </p:nvSpPr>
        <p:spPr>
          <a:xfrm>
            <a:off x="283100" y="1901525"/>
            <a:ext cx="86316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2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coresRGB </a:t>
            </a:r>
            <a:r>
              <a:rPr lang="en" sz="2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r>
              <a:rPr lang="en" sz="2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2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// array vazio</a:t>
            </a:r>
            <a:br>
              <a:rPr i="1" lang="en" sz="16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i="1" lang="en" sz="1600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coresRGB.</a:t>
            </a:r>
            <a:r>
              <a:rPr lang="en" sz="32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3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" sz="3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3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coresRGB.</a:t>
            </a:r>
            <a:r>
              <a:rPr lang="en" sz="32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3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green</a:t>
            </a:r>
            <a:r>
              <a:rPr lang="en" sz="3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3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coresRGB.</a:t>
            </a:r>
            <a:r>
              <a:rPr lang="en" sz="32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3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blue</a:t>
            </a:r>
            <a:r>
              <a:rPr lang="en" sz="3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3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9D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18" name="Shape 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>
            <p:ph type="title"/>
          </p:nvPr>
        </p:nvSpPr>
        <p:spPr>
          <a:xfrm>
            <a:off x="283100" y="686825"/>
            <a:ext cx="86316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D966"/>
                </a:solidFill>
              </a:rPr>
              <a:t>Alterando</a:t>
            </a:r>
            <a:r>
              <a:rPr lang="en" sz="3600">
                <a:solidFill>
                  <a:srgbClr val="FFD966"/>
                </a:solidFill>
              </a:rPr>
              <a:t> elementos do array</a:t>
            </a:r>
            <a:endParaRPr b="0" sz="3600"/>
          </a:p>
        </p:txBody>
      </p:sp>
      <p:sp>
        <p:nvSpPr>
          <p:cNvPr id="724" name="Shape 724"/>
          <p:cNvSpPr txBox="1"/>
          <p:nvPr/>
        </p:nvSpPr>
        <p:spPr>
          <a:xfrm>
            <a:off x="283100" y="1901525"/>
            <a:ext cx="86316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coresRGB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i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i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coresRGB.</a:t>
            </a:r>
            <a:r>
              <a:rPr lang="en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coresRGB.</a:t>
            </a:r>
            <a:r>
              <a:rPr lang="en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green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coresRGB.</a:t>
            </a:r>
            <a:r>
              <a:rPr lang="en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blue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coresRGB[</a:t>
            </a:r>
            <a:r>
              <a:rPr lang="en" sz="26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2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6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vermelho</a:t>
            </a:r>
            <a:r>
              <a:rPr lang="en" sz="26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2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coresRGB[</a:t>
            </a:r>
            <a:r>
              <a:rPr lang="en" sz="26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2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6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verde</a:t>
            </a:r>
            <a:r>
              <a:rPr lang="en" sz="26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2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coresRGB[</a:t>
            </a:r>
            <a:r>
              <a:rPr lang="en" sz="26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2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6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azul</a:t>
            </a:r>
            <a:r>
              <a:rPr lang="en" sz="26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2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/>
          <p:nvPr>
            <p:ph type="title"/>
          </p:nvPr>
        </p:nvSpPr>
        <p:spPr>
          <a:xfrm>
            <a:off x="283100" y="686825"/>
            <a:ext cx="86316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D966"/>
                </a:solidFill>
              </a:rPr>
              <a:t>Removendo</a:t>
            </a:r>
            <a:r>
              <a:rPr lang="en" sz="3600">
                <a:solidFill>
                  <a:srgbClr val="FFD966"/>
                </a:solidFill>
              </a:rPr>
              <a:t> elementos do array</a:t>
            </a:r>
            <a:endParaRPr b="0" sz="3600"/>
          </a:p>
        </p:txBody>
      </p:sp>
      <p:sp>
        <p:nvSpPr>
          <p:cNvPr id="731" name="Shape 731"/>
          <p:cNvSpPr txBox="1"/>
          <p:nvPr/>
        </p:nvSpPr>
        <p:spPr>
          <a:xfrm>
            <a:off x="283100" y="1441025"/>
            <a:ext cx="8631600" cy="3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coresRGB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i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i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coresRGB.</a:t>
            </a:r>
            <a:r>
              <a:rPr lang="en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coresRGB.</a:t>
            </a:r>
            <a:r>
              <a:rPr lang="en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green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coresRGB.</a:t>
            </a:r>
            <a:r>
              <a:rPr lang="en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blue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coresRGB.</a:t>
            </a:r>
            <a:r>
              <a:rPr lang="en" sz="26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6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black</a:t>
            </a:r>
            <a:r>
              <a:rPr lang="en" sz="26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6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coresRGB.</a:t>
            </a:r>
            <a:r>
              <a:rPr lang="en" sz="26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6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purple</a:t>
            </a:r>
            <a:r>
              <a:rPr lang="en" sz="26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2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coresRGB.splice(3, 2);</a:t>
            </a:r>
            <a:b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2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Sendo 3 o indice inicial e 2 a quantidade de itens a</a:t>
            </a:r>
            <a:endParaRPr sz="18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serem removidos.</a:t>
            </a:r>
            <a:endParaRPr sz="18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283100" y="422100"/>
            <a:ext cx="8650800" cy="3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D966"/>
                </a:solidFill>
              </a:rPr>
              <a:t>Syntax ou Sintaxe</a:t>
            </a:r>
            <a:endParaRPr sz="6000">
              <a:solidFill>
                <a:srgbClr val="FFD966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Aprenda o que é, e todo o resto será mais fácil.</a:t>
            </a:r>
            <a:endParaRPr sz="22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Cada palavra ou símbolo, significa alguma coisa na programação. Esse significado varia de acordo com a linguagem.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804" y="3521850"/>
            <a:ext cx="2271200" cy="16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Shape 7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025" y="183075"/>
            <a:ext cx="5452363" cy="4818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743" name="Shape 74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Shape 74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Exercício 06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5" name="Shape 745"/>
          <p:cNvSpPr txBox="1"/>
          <p:nvPr>
            <p:ph idx="4294967295" type="body"/>
          </p:nvPr>
        </p:nvSpPr>
        <p:spPr>
          <a:xfrm>
            <a:off x="2855550" y="1377475"/>
            <a:ext cx="46272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Vamos brincar com ARRAYS, crie um array com as seguintes informações: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Clr>
                <a:srgbClr val="BF9000"/>
              </a:buClr>
              <a:buSzPts val="1600"/>
              <a:buFont typeface="Raleway"/>
              <a:buChar char="➔"/>
            </a:pPr>
            <a:r>
              <a:rPr b="1" lang="en" sz="16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Seu primeiro nome, string</a:t>
            </a:r>
            <a:endParaRPr b="1" sz="16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600"/>
              <a:buFont typeface="Raleway"/>
              <a:buChar char="➔"/>
            </a:pPr>
            <a:r>
              <a:rPr b="1" lang="en" sz="16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Seu endereço, outro array contendo cep, endereço, número, complemento, bairro, cidade e estado</a:t>
            </a:r>
            <a:endParaRPr b="1" sz="16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600"/>
              <a:buFont typeface="Raleway"/>
              <a:buChar char="➔"/>
            </a:pPr>
            <a:r>
              <a:rPr b="1" lang="en" sz="16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Seu telefone</a:t>
            </a:r>
            <a:endParaRPr b="1" sz="16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>
              <a:spcBef>
                <a:spcPts val="1000"/>
              </a:spcBef>
              <a:spcAft>
                <a:spcPts val="1000"/>
              </a:spcAft>
              <a:buClr>
                <a:srgbClr val="BF9000"/>
              </a:buClr>
              <a:buSzPts val="1600"/>
              <a:buFont typeface="Raleway"/>
              <a:buChar char="➔"/>
            </a:pPr>
            <a:r>
              <a:rPr b="1" lang="en" sz="16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Altere seu primeiro nome para nome completo e remova seu telefone dinamicamente</a:t>
            </a:r>
            <a:endParaRPr b="1" sz="16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746" name="Shape 746"/>
          <p:cNvGrpSpPr/>
          <p:nvPr/>
        </p:nvGrpSpPr>
        <p:grpSpPr>
          <a:xfrm>
            <a:off x="134985" y="2552697"/>
            <a:ext cx="2212050" cy="2357197"/>
            <a:chOff x="6803275" y="395363"/>
            <a:chExt cx="2212050" cy="2537076"/>
          </a:xfrm>
        </p:grpSpPr>
        <p:pic>
          <p:nvPicPr>
            <p:cNvPr id="747" name="Shape 7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748" name="Shape 748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9" name="Shape 74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BF9000"/>
                  </a:solidFill>
                  <a:latin typeface="Raleway"/>
                  <a:ea typeface="Raleway"/>
                  <a:cs typeface="Raleway"/>
                  <a:sym typeface="Raleway"/>
                </a:rPr>
                <a:t>Dica:</a:t>
              </a:r>
              <a:endParaRPr b="1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 o editor é seu melhor amigo, o google e o stack overflow são os grandes mestres da magia. Conte com eles para o que der e vier.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TU-TU-RUUUUUUU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!!!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750" name="Shape 750"/>
          <p:cNvGrpSpPr/>
          <p:nvPr/>
        </p:nvGrpSpPr>
        <p:grpSpPr>
          <a:xfrm>
            <a:off x="134984" y="254046"/>
            <a:ext cx="2212050" cy="1949235"/>
            <a:chOff x="6803275" y="395363"/>
            <a:chExt cx="2212050" cy="2537076"/>
          </a:xfrm>
        </p:grpSpPr>
        <p:pic>
          <p:nvPicPr>
            <p:cNvPr id="751" name="Shape 7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752" name="Shape 752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3" name="Shape 753"/>
            <p:cNvSpPr txBox="1"/>
            <p:nvPr/>
          </p:nvSpPr>
          <p:spPr>
            <a:xfrm>
              <a:off x="7020990" y="684252"/>
              <a:ext cx="1929000" cy="206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BF9000"/>
                  </a:solidFill>
                  <a:latin typeface="Raleway"/>
                  <a:ea typeface="Raleway"/>
                  <a:cs typeface="Raleway"/>
                  <a:sym typeface="Raleway"/>
                </a:rPr>
                <a:t>Dica:</a:t>
              </a:r>
              <a:endParaRPr b="1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[]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push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splice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[index] = x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754" name="Shape 7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/>
        </p:nvSpPr>
        <p:spPr>
          <a:xfrm>
            <a:off x="0" y="0"/>
            <a:ext cx="80211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Resolução exercício 06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0" name="Shape 760"/>
          <p:cNvSpPr txBox="1"/>
          <p:nvPr>
            <p:ph idx="4294967295" type="body"/>
          </p:nvPr>
        </p:nvSpPr>
        <p:spPr>
          <a:xfrm>
            <a:off x="112350" y="355200"/>
            <a:ext cx="57678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meuArray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nome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Juliano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meuArray.</a:t>
            </a:r>
            <a:r>
              <a:rPr lang="en" sz="12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(nome)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enredeco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[]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cep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99999-999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enredeco.</a:t>
            </a:r>
            <a:r>
              <a:rPr lang="en" sz="12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(cep)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logradouro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rua da minha casa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enredeco.</a:t>
            </a:r>
            <a:r>
              <a:rPr lang="en" sz="12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logradouro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numero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666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enredeco.</a:t>
            </a:r>
            <a:r>
              <a:rPr lang="en" sz="12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(numero)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i="1" lang="en" sz="12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// (...) mesma regra para os demais itens do endereço</a:t>
            </a:r>
            <a:br>
              <a:rPr lang="en" sz="12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meuArray.</a:t>
            </a:r>
            <a:r>
              <a:rPr lang="en" sz="12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(enredeco)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telefone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99 999-999-999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meuArray.</a:t>
            </a:r>
            <a:r>
              <a:rPr lang="en" sz="12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(telefone )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meuArray[</a:t>
            </a:r>
            <a:r>
              <a:rPr lang="en" sz="12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" sz="1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Juliano Bailão</a:t>
            </a:r>
            <a:r>
              <a:rPr lang="en" sz="12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meuArray.</a:t>
            </a:r>
            <a:r>
              <a:rPr lang="en" sz="12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splice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9D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1" name="Shape 7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Shape 7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318" y="152401"/>
            <a:ext cx="588336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Shape 767"/>
          <p:cNvSpPr txBox="1"/>
          <p:nvPr>
            <p:ph idx="4294967295" type="title"/>
          </p:nvPr>
        </p:nvSpPr>
        <p:spPr>
          <a:xfrm>
            <a:off x="283100" y="3351050"/>
            <a:ext cx="86316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Agora você sabe sobre arrays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768" name="Shape 7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Shape 773"/>
          <p:cNvPicPr preferRelativeResize="0"/>
          <p:nvPr/>
        </p:nvPicPr>
        <p:blipFill rotWithShape="1">
          <a:blip r:embed="rId3">
            <a:alphaModFix/>
          </a:blip>
          <a:srcRect b="0" l="17659" r="17653" t="0"/>
          <a:stretch/>
        </p:blipFill>
        <p:spPr>
          <a:xfrm>
            <a:off x="4576799" y="0"/>
            <a:ext cx="45672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Shape 774"/>
          <p:cNvSpPr txBox="1"/>
          <p:nvPr>
            <p:ph type="title"/>
          </p:nvPr>
        </p:nvSpPr>
        <p:spPr>
          <a:xfrm>
            <a:off x="283100" y="458300"/>
            <a:ext cx="86316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D966"/>
                </a:solidFill>
              </a:rPr>
              <a:t>Dúvidas?</a:t>
            </a:r>
            <a:endParaRPr b="0" sz="7200"/>
          </a:p>
        </p:txBody>
      </p:sp>
      <p:sp>
        <p:nvSpPr>
          <p:cNvPr id="775" name="Shape 775"/>
          <p:cNvSpPr txBox="1"/>
          <p:nvPr/>
        </p:nvSpPr>
        <p:spPr>
          <a:xfrm>
            <a:off x="283100" y="1843750"/>
            <a:ext cx="40455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FF"/>
                </a:solidFill>
              </a:rPr>
              <a:t>Só avançaremos após solucionarmos no mínimo, três perguntas. Quem quiser perguntar levante a mão.</a:t>
            </a:r>
            <a:endParaRPr b="1" sz="31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FFF"/>
              </a:solidFill>
            </a:endParaRPr>
          </a:p>
        </p:txBody>
      </p:sp>
      <p:pic>
        <p:nvPicPr>
          <p:cNvPr id="776" name="Shape 7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7" name="Shape 777"/>
          <p:cNvGrpSpPr/>
          <p:nvPr/>
        </p:nvGrpSpPr>
        <p:grpSpPr>
          <a:xfrm>
            <a:off x="5400263" y="3441836"/>
            <a:ext cx="2212050" cy="1644647"/>
            <a:chOff x="4677300" y="1792579"/>
            <a:chExt cx="2212050" cy="2650091"/>
          </a:xfrm>
        </p:grpSpPr>
        <p:pic>
          <p:nvPicPr>
            <p:cNvPr id="778" name="Shape 77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77300" y="1937677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779" name="Shape 779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5244688" y="1816635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0" name="Shape 780"/>
            <p:cNvSpPr txBox="1"/>
            <p:nvPr/>
          </p:nvSpPr>
          <p:spPr>
            <a:xfrm>
              <a:off x="4818837" y="2400709"/>
              <a:ext cx="1929000" cy="18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1C232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Quem não levantar a mão é mulher do padre.</a:t>
              </a:r>
              <a:endParaRPr b="1" sz="1200">
                <a:solidFill>
                  <a:srgbClr val="F4652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Shape 7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Shape 790"/>
          <p:cNvSpPr txBox="1"/>
          <p:nvPr>
            <p:ph type="title"/>
          </p:nvPr>
        </p:nvSpPr>
        <p:spPr>
          <a:xfrm>
            <a:off x="283100" y="1158900"/>
            <a:ext cx="8700300" cy="28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D966"/>
                </a:solidFill>
              </a:rPr>
              <a:t>Agora você sabe o básico, do básico, sobre programação.</a:t>
            </a:r>
            <a:endParaRPr sz="600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Shape 7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51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Shape 796"/>
          <p:cNvSpPr txBox="1"/>
          <p:nvPr>
            <p:ph type="title"/>
          </p:nvPr>
        </p:nvSpPr>
        <p:spPr>
          <a:xfrm>
            <a:off x="283100" y="634625"/>
            <a:ext cx="4995000" cy="3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D966"/>
                </a:solidFill>
              </a:rPr>
              <a:t>Está na hora de falarmos sobre javascript, o verdadeiro javascript.</a:t>
            </a:r>
            <a:endParaRPr sz="4600">
              <a:solidFill>
                <a:srgbClr val="FFD966"/>
              </a:solidFill>
            </a:endParaRPr>
          </a:p>
        </p:txBody>
      </p:sp>
      <p:pic>
        <p:nvPicPr>
          <p:cNvPr id="797" name="Shape 7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3925" y="3032250"/>
            <a:ext cx="3770075" cy="21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 txBox="1"/>
          <p:nvPr>
            <p:ph type="title"/>
          </p:nvPr>
        </p:nvSpPr>
        <p:spPr>
          <a:xfrm>
            <a:off x="283100" y="1817250"/>
            <a:ext cx="8631600" cy="15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D966"/>
                </a:solidFill>
              </a:rPr>
              <a:t>OBJETOS</a:t>
            </a:r>
            <a:endParaRPr b="0" sz="4200"/>
          </a:p>
        </p:txBody>
      </p:sp>
      <p:pic>
        <p:nvPicPr>
          <p:cNvPr id="803" name="Shape 8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/>
          <p:nvPr>
            <p:ph type="title"/>
          </p:nvPr>
        </p:nvSpPr>
        <p:spPr>
          <a:xfrm>
            <a:off x="283100" y="534050"/>
            <a:ext cx="8631600" cy="16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D966"/>
                </a:solidFill>
              </a:rPr>
              <a:t>OBJETOS</a:t>
            </a:r>
            <a:endParaRPr b="0" sz="4200"/>
          </a:p>
        </p:txBody>
      </p:sp>
      <p:sp>
        <p:nvSpPr>
          <p:cNvPr id="809" name="Shape 809"/>
          <p:cNvSpPr txBox="1"/>
          <p:nvPr/>
        </p:nvSpPr>
        <p:spPr>
          <a:xfrm>
            <a:off x="283100" y="2068500"/>
            <a:ext cx="8631600" cy="27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Objetos são como uma espécie de "super variáveis" que armazenam uma "coleção de valores" referenciados por nome, e que podem ser recuperados para serem utilizados em diversas outras partes de um programa. Em JavaScript praticamente qualquer tipo de dado é um objeto.</a:t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Cada item dessa "coleção de valores", é chamado de propriedade. Cada propriedade é composta por um par de "nome: valor". Quando uma propriedade armazena uma função, ela se torna o que chamamos de método.</a:t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283100" y="422100"/>
            <a:ext cx="8650800" cy="3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D966"/>
                </a:solidFill>
              </a:rPr>
              <a:t>Exemplo de </a:t>
            </a:r>
            <a:r>
              <a:rPr lang="en" sz="6000">
                <a:solidFill>
                  <a:srgbClr val="FFD966"/>
                </a:solidFill>
              </a:rPr>
              <a:t>Sintaxe</a:t>
            </a:r>
            <a:endParaRPr sz="6000">
              <a:solidFill>
                <a:srgbClr val="FFD966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Vejamos a sintaxe de uma tag html de bloco:</a:t>
            </a:r>
            <a:br>
              <a:rPr lang="en" sz="2200">
                <a:solidFill>
                  <a:srgbClr val="FFFFFF"/>
                </a:solidFill>
              </a:rPr>
            </a:br>
            <a:br>
              <a:rPr lang="en" sz="2200">
                <a:solidFill>
                  <a:srgbClr val="FFFFFF"/>
                </a:solidFill>
              </a:rPr>
            </a:br>
            <a:r>
              <a:rPr lang="en" sz="2200">
                <a:solidFill>
                  <a:srgbClr val="FFD966"/>
                </a:solidFill>
              </a:rPr>
              <a:t>&lt;a href="http://google.com" target="_BLANK"&gt;CORPO&lt;/a&gt;</a:t>
            </a:r>
            <a:br>
              <a:rPr lang="en" sz="2200">
                <a:solidFill>
                  <a:srgbClr val="FFFFFF"/>
                </a:solidFill>
              </a:rPr>
            </a:br>
            <a:br>
              <a:rPr lang="en" sz="2200">
                <a:solidFill>
                  <a:srgbClr val="FFFFFF"/>
                </a:solidFill>
              </a:rPr>
            </a:br>
            <a:r>
              <a:rPr lang="en" sz="2200">
                <a:solidFill>
                  <a:srgbClr val="FFFFFF"/>
                </a:solidFill>
              </a:rPr>
              <a:t>Vejamos a sintaxe do css:</a:t>
            </a:r>
            <a:br>
              <a:rPr lang="en" sz="2200">
                <a:solidFill>
                  <a:srgbClr val="FFFFFF"/>
                </a:solidFill>
              </a:rPr>
            </a:br>
            <a:br>
              <a:rPr lang="en" sz="2200">
                <a:solidFill>
                  <a:srgbClr val="FFFFFF"/>
                </a:solidFill>
              </a:rPr>
            </a:br>
            <a:r>
              <a:rPr lang="en" sz="2200">
                <a:solidFill>
                  <a:srgbClr val="FFD966"/>
                </a:solidFill>
              </a:rPr>
              <a:t>a { color: red; }</a:t>
            </a:r>
            <a:endParaRPr sz="2200">
              <a:solidFill>
                <a:srgbClr val="FFD966"/>
              </a:solidFill>
            </a:endParaRP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 rotWithShape="1">
          <a:blip r:embed="rId4">
            <a:alphaModFix/>
          </a:blip>
          <a:srcRect b="2399" l="0" r="0" t="2399"/>
          <a:stretch/>
        </p:blipFill>
        <p:spPr>
          <a:xfrm>
            <a:off x="6872804" y="3521850"/>
            <a:ext cx="2271200" cy="16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>
            <p:ph type="title"/>
          </p:nvPr>
        </p:nvSpPr>
        <p:spPr>
          <a:xfrm>
            <a:off x="283100" y="686825"/>
            <a:ext cx="86316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D966"/>
                </a:solidFill>
              </a:rPr>
              <a:t>Objetos</a:t>
            </a:r>
            <a:r>
              <a:rPr lang="en" sz="7200">
                <a:solidFill>
                  <a:srgbClr val="FFD966"/>
                </a:solidFill>
              </a:rPr>
              <a:t> JS</a:t>
            </a:r>
            <a:endParaRPr b="0" sz="7200"/>
          </a:p>
        </p:txBody>
      </p:sp>
      <p:sp>
        <p:nvSpPr>
          <p:cNvPr id="816" name="Shape 816"/>
          <p:cNvSpPr txBox="1"/>
          <p:nvPr/>
        </p:nvSpPr>
        <p:spPr>
          <a:xfrm>
            <a:off x="283100" y="1901525"/>
            <a:ext cx="86316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Para declarar funções no javascript, utilizados </a:t>
            </a:r>
            <a:r>
              <a:rPr b="1" lang="en">
                <a:solidFill>
                  <a:srgbClr val="FFD966"/>
                </a:solidFill>
              </a:rPr>
              <a:t>{ }</a:t>
            </a:r>
            <a:r>
              <a:rPr lang="en">
                <a:solidFill>
                  <a:srgbClr val="FFFFFF"/>
                </a:solidFill>
              </a:rPr>
              <a:t>, chaves: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FFFFFF"/>
                </a:solidFill>
              </a:rPr>
            </a:br>
            <a:r>
              <a:rPr lang="en" sz="16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album </a:t>
            </a:r>
            <a:r>
              <a:rPr lang="en" sz="16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title: </a:t>
            </a:r>
            <a:r>
              <a:rPr lang="en" sz="16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Metallica (Black Album)</a:t>
            </a:r>
            <a:r>
              <a:rPr lang="en" sz="16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released: </a:t>
            </a:r>
            <a:r>
              <a:rPr lang="en" sz="1600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1991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rgbClr val="FFDD00"/>
                </a:solidFill>
                <a:latin typeface="Courier New"/>
                <a:ea typeface="Courier New"/>
                <a:cs typeface="Courier New"/>
                <a:sym typeface="Courier New"/>
              </a:rPr>
              <a:t>showInfo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6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Título do álbum: 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F80E1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EB939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Lançado em: 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F80E1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.released)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b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6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rgbClr val="FFEE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9D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17" name="Shape 8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/>
          <p:nvPr>
            <p:ph type="title"/>
          </p:nvPr>
        </p:nvSpPr>
        <p:spPr>
          <a:xfrm>
            <a:off x="283100" y="686825"/>
            <a:ext cx="86316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D966"/>
                </a:solidFill>
              </a:rPr>
              <a:t>Acessando propriedades e métodos</a:t>
            </a:r>
            <a:endParaRPr b="0" sz="3800"/>
          </a:p>
        </p:txBody>
      </p:sp>
      <p:sp>
        <p:nvSpPr>
          <p:cNvPr id="823" name="Shape 823"/>
          <p:cNvSpPr txBox="1"/>
          <p:nvPr/>
        </p:nvSpPr>
        <p:spPr>
          <a:xfrm>
            <a:off x="283100" y="1504775"/>
            <a:ext cx="86316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Para acessar as propriedades de um objeto:</a:t>
            </a:r>
            <a:br>
              <a:rPr lang="en">
                <a:solidFill>
                  <a:srgbClr val="FFFFFF"/>
                </a:solidFill>
              </a:rPr>
            </a:br>
            <a:endParaRPr sz="1800">
              <a:solidFill>
                <a:srgbClr val="FFFFFF"/>
              </a:solidFill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album.</a:t>
            </a:r>
            <a:r>
              <a:rPr lang="en" sz="1800">
                <a:solidFill>
                  <a:srgbClr val="EB939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" sz="1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i="1" lang="en" sz="18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// Metallica (Black Album)</a:t>
            </a:r>
            <a:b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album.showInfo()</a:t>
            </a:r>
            <a:r>
              <a:rPr lang="en" sz="18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i="1" lang="en" sz="18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// Exibe alerta</a:t>
            </a:r>
            <a:endParaRPr i="1" sz="18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9D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24" name="Shape 8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/>
          <p:nvPr>
            <p:ph type="title"/>
          </p:nvPr>
        </p:nvSpPr>
        <p:spPr>
          <a:xfrm>
            <a:off x="283100" y="686825"/>
            <a:ext cx="86316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D966"/>
                </a:solidFill>
              </a:rPr>
              <a:t>Alterando e adicionando propriedades</a:t>
            </a:r>
            <a:endParaRPr b="0" sz="3200"/>
          </a:p>
        </p:txBody>
      </p:sp>
      <p:sp>
        <p:nvSpPr>
          <p:cNvPr id="830" name="Shape 830"/>
          <p:cNvSpPr txBox="1"/>
          <p:nvPr/>
        </p:nvSpPr>
        <p:spPr>
          <a:xfrm>
            <a:off x="283100" y="1504775"/>
            <a:ext cx="8631600" cy="3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Para alterar ou adicionar propriedades a um objeto:</a:t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// alterando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album.</a:t>
            </a:r>
            <a:r>
              <a:rPr lang="en">
                <a:solidFill>
                  <a:srgbClr val="EB939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Powerslave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album.released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F628C"/>
                </a:solidFill>
                <a:latin typeface="Courier New"/>
                <a:ea typeface="Courier New"/>
                <a:cs typeface="Courier New"/>
                <a:sym typeface="Courier New"/>
              </a:rPr>
              <a:t>1984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i="1" lang="en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// adicionando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album.novaPropriedade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teste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album.tracks </a:t>
            </a:r>
            <a:r>
              <a:rPr lang="en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Enter Sandman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Sad but True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Holier Than Thou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The Unforgiven</a:t>
            </a:r>
            <a:r>
              <a:rPr lang="en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9D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31" name="Shape 8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 txBox="1"/>
          <p:nvPr>
            <p:ph type="title"/>
          </p:nvPr>
        </p:nvSpPr>
        <p:spPr>
          <a:xfrm>
            <a:off x="283100" y="686825"/>
            <a:ext cx="86316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D966"/>
                </a:solidFill>
              </a:rPr>
              <a:t>Deletando propriedades</a:t>
            </a:r>
            <a:endParaRPr b="0" sz="3200"/>
          </a:p>
        </p:txBody>
      </p:sp>
      <p:sp>
        <p:nvSpPr>
          <p:cNvPr id="837" name="Shape 837"/>
          <p:cNvSpPr txBox="1"/>
          <p:nvPr/>
        </p:nvSpPr>
        <p:spPr>
          <a:xfrm>
            <a:off x="283100" y="1504775"/>
            <a:ext cx="8631600" cy="3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Para excluir uma propriedade de um objeto:</a:t>
            </a:r>
            <a:br>
              <a:rPr lang="en">
                <a:solidFill>
                  <a:srgbClr val="FFFFFF"/>
                </a:solidFill>
              </a:rPr>
            </a:br>
            <a:b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en" sz="2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album.</a:t>
            </a:r>
            <a:r>
              <a:rPr lang="en" sz="2200">
                <a:solidFill>
                  <a:srgbClr val="EB939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br>
              <a:rPr lang="en" sz="2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2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delete</a:t>
            </a:r>
            <a:r>
              <a:rPr lang="en" sz="2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album.released</a:t>
            </a:r>
            <a:endParaRPr sz="2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9D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38" name="Shape 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Shape 8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Shape 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500" y="183075"/>
            <a:ext cx="5452363" cy="4818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49" name="Shape 84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4798475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Shape 850"/>
          <p:cNvSpPr txBox="1"/>
          <p:nvPr/>
        </p:nvSpPr>
        <p:spPr>
          <a:xfrm>
            <a:off x="4118025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Exercício 07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1" name="Shape 851"/>
          <p:cNvSpPr txBox="1"/>
          <p:nvPr>
            <p:ph idx="4294967295" type="body"/>
          </p:nvPr>
        </p:nvSpPr>
        <p:spPr>
          <a:xfrm>
            <a:off x="4118025" y="1377475"/>
            <a:ext cx="46272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Vamos brincar com OBJECTS, crie um objeto com as seguintes especificações: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Clr>
                <a:srgbClr val="BF9000"/>
              </a:buClr>
              <a:buSzPts val="1600"/>
              <a:buFont typeface="Raleway"/>
              <a:buChar char="➔"/>
            </a:pPr>
            <a:r>
              <a:rPr b="1" lang="en" sz="16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nome: seu primeiro nome</a:t>
            </a:r>
            <a:endParaRPr b="1" sz="16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600"/>
              <a:buFont typeface="Raleway"/>
              <a:buChar char="➔"/>
            </a:pPr>
            <a:r>
              <a:rPr b="1" lang="en" sz="16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sobreNome: seu sobre nome</a:t>
            </a:r>
            <a:endParaRPr b="1" sz="16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>
              <a:spcBef>
                <a:spcPts val="1000"/>
              </a:spcBef>
              <a:spcAft>
                <a:spcPts val="0"/>
              </a:spcAft>
              <a:buClr>
                <a:srgbClr val="BF9000"/>
              </a:buClr>
              <a:buSzPts val="1600"/>
              <a:buFont typeface="Raleway"/>
              <a:buChar char="➔"/>
            </a:pPr>
            <a:r>
              <a:rPr b="1" lang="en" sz="16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endereco, outro objeto contendo cep, endereço, número, complemento, bairro, cidade e estado</a:t>
            </a:r>
            <a:endParaRPr b="1" sz="16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>
              <a:spcBef>
                <a:spcPts val="1000"/>
              </a:spcBef>
              <a:spcAft>
                <a:spcPts val="1000"/>
              </a:spcAft>
              <a:buClr>
                <a:srgbClr val="BF9000"/>
              </a:buClr>
              <a:buSzPts val="1600"/>
              <a:buFont typeface="Raleway"/>
              <a:buChar char="➔"/>
            </a:pPr>
            <a:r>
              <a:rPr b="1" lang="en" sz="16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rPr>
              <a:t>método mostrarMinhasInformacoes, deve alertar todas as suas informações.</a:t>
            </a:r>
            <a:endParaRPr b="1" sz="1600">
              <a:solidFill>
                <a:srgbClr val="BF9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852" name="Shape 852"/>
          <p:cNvGrpSpPr/>
          <p:nvPr/>
        </p:nvGrpSpPr>
        <p:grpSpPr>
          <a:xfrm>
            <a:off x="134985" y="2552697"/>
            <a:ext cx="2212050" cy="2357197"/>
            <a:chOff x="6803275" y="395363"/>
            <a:chExt cx="2212050" cy="2537076"/>
          </a:xfrm>
        </p:grpSpPr>
        <p:pic>
          <p:nvPicPr>
            <p:cNvPr id="853" name="Shape 8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854" name="Shape 854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5" name="Shape 85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BF9000"/>
                  </a:solidFill>
                  <a:latin typeface="Raleway"/>
                  <a:ea typeface="Raleway"/>
                  <a:cs typeface="Raleway"/>
                  <a:sym typeface="Raleway"/>
                </a:rPr>
                <a:t>Dica:</a:t>
              </a:r>
              <a:endParaRPr b="1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 o editor é seu melhor amigo, o google e o stack overflow são os grandes mestres da magia. Conte com eles para o que der e vier.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TU-TU-RUUUUUUU!!!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856" name="Shape 856"/>
          <p:cNvGrpSpPr/>
          <p:nvPr/>
        </p:nvGrpSpPr>
        <p:grpSpPr>
          <a:xfrm>
            <a:off x="135174" y="254073"/>
            <a:ext cx="3184246" cy="3394607"/>
            <a:chOff x="6803275" y="395363"/>
            <a:chExt cx="2212050" cy="2537076"/>
          </a:xfrm>
        </p:grpSpPr>
        <p:pic>
          <p:nvPicPr>
            <p:cNvPr id="857" name="Shape 8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858" name="Shape 858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9" name="Shape 859"/>
            <p:cNvSpPr txBox="1"/>
            <p:nvPr/>
          </p:nvSpPr>
          <p:spPr>
            <a:xfrm>
              <a:off x="7020990" y="684252"/>
              <a:ext cx="1929000" cy="206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BF9000"/>
                  </a:solidFill>
                  <a:latin typeface="Raleway"/>
                  <a:ea typeface="Raleway"/>
                  <a:cs typeface="Raleway"/>
                  <a:sym typeface="Raleway"/>
                </a:rPr>
                <a:t>Dica:</a:t>
              </a:r>
              <a:endParaRPr b="1" sz="1200">
                <a:solidFill>
                  <a:srgbClr val="BF900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var album = {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 title: "Metallica (Black Album)",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 released: 1991,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 showInfo: function() {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   alert("Título do álbum: " + this.title + "Lançado em: " + this.released);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 }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};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860" name="Shape 8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/>
        </p:nvSpPr>
        <p:spPr>
          <a:xfrm>
            <a:off x="0" y="0"/>
            <a:ext cx="80211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Resolução exercício 05</a:t>
            </a:r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6" name="Shape 866"/>
          <p:cNvSpPr txBox="1"/>
          <p:nvPr>
            <p:ph idx="4294967295" type="body"/>
          </p:nvPr>
        </p:nvSpPr>
        <p:spPr>
          <a:xfrm>
            <a:off x="112350" y="355200"/>
            <a:ext cx="88995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EE80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meuObjeto </a:t>
            </a:r>
            <a:r>
              <a:rPr lang="en" sz="13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nome: </a:t>
            </a:r>
            <a:r>
              <a:rPr lang="en" sz="13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Juliano</a:t>
            </a:r>
            <a:r>
              <a:rPr lang="en" sz="13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sobrenome: </a:t>
            </a:r>
            <a:r>
              <a:rPr lang="en" sz="13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Bailão</a:t>
            </a:r>
            <a:r>
              <a:rPr lang="en" sz="13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endereco: {</a:t>
            </a:r>
            <a:b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cep: </a:t>
            </a:r>
            <a:r>
              <a:rPr lang="en" sz="13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99999-999</a:t>
            </a:r>
            <a:r>
              <a:rPr lang="en" sz="13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logradouro: </a:t>
            </a:r>
            <a:r>
              <a:rPr lang="en" sz="13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rua da minha casa</a:t>
            </a:r>
            <a:r>
              <a:rPr lang="en" sz="13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b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numero: </a:t>
            </a:r>
            <a:r>
              <a:rPr lang="en" sz="13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666</a:t>
            </a:r>
            <a:r>
              <a:rPr lang="en" sz="13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b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},</a:t>
            </a:r>
            <a:b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mostrarMinhasInformacoes: function() {</a:t>
            </a:r>
            <a:b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FFB054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Olá, me chamo </a:t>
            </a:r>
            <a:r>
              <a:rPr lang="en" sz="13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80E1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.nome </a:t>
            </a:r>
            <a:r>
              <a:rPr lang="en" sz="13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80E1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.sobrenome </a:t>
            </a:r>
            <a:r>
              <a:rPr lang="en" sz="13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 Moro na </a:t>
            </a:r>
            <a:r>
              <a:rPr lang="en" sz="13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80E1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.endereco.logradouro </a:t>
            </a:r>
            <a:r>
              <a:rPr lang="en" sz="13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00">
                <a:solidFill>
                  <a:srgbClr val="3AD9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9D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FF80E1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.endereco.numero)</a:t>
            </a:r>
            <a:r>
              <a:rPr lang="en" sz="13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b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meuObjeto.mostrarMinhasInformacoes()</a:t>
            </a:r>
            <a:r>
              <a:rPr lang="en" sz="1300">
                <a:solidFill>
                  <a:srgbClr val="E1E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FFEE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67" name="Shape 8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3535"/>
        </a:soli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Shape 8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318" y="152401"/>
            <a:ext cx="588336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Shape 873"/>
          <p:cNvSpPr txBox="1"/>
          <p:nvPr>
            <p:ph idx="4294967295" type="title"/>
          </p:nvPr>
        </p:nvSpPr>
        <p:spPr>
          <a:xfrm>
            <a:off x="283100" y="3351050"/>
            <a:ext cx="86316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Agora você sabe sobre objetos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Shape 879"/>
          <p:cNvPicPr preferRelativeResize="0"/>
          <p:nvPr/>
        </p:nvPicPr>
        <p:blipFill rotWithShape="1">
          <a:blip r:embed="rId3">
            <a:alphaModFix/>
          </a:blip>
          <a:srcRect b="0" l="17659" r="17653" t="0"/>
          <a:stretch/>
        </p:blipFill>
        <p:spPr>
          <a:xfrm>
            <a:off x="4576799" y="0"/>
            <a:ext cx="45672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Shape 880"/>
          <p:cNvSpPr txBox="1"/>
          <p:nvPr>
            <p:ph type="title"/>
          </p:nvPr>
        </p:nvSpPr>
        <p:spPr>
          <a:xfrm>
            <a:off x="283100" y="458300"/>
            <a:ext cx="86316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D966"/>
                </a:solidFill>
              </a:rPr>
              <a:t>Dúvidas?</a:t>
            </a:r>
            <a:endParaRPr b="0" sz="7200"/>
          </a:p>
        </p:txBody>
      </p:sp>
      <p:sp>
        <p:nvSpPr>
          <p:cNvPr id="881" name="Shape 881"/>
          <p:cNvSpPr txBox="1"/>
          <p:nvPr/>
        </p:nvSpPr>
        <p:spPr>
          <a:xfrm>
            <a:off x="283100" y="1843750"/>
            <a:ext cx="40455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FF"/>
                </a:solidFill>
              </a:rPr>
              <a:t>Só avançaremos após solucionarmos no mínimo, três perguntas. Quem quiser perguntar levante a mão.</a:t>
            </a:r>
            <a:endParaRPr b="1" sz="3100">
              <a:solidFill>
                <a:srgbClr val="E1E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FFFFFF"/>
              </a:solidFill>
            </a:endParaRPr>
          </a:p>
        </p:txBody>
      </p:sp>
      <p:pic>
        <p:nvPicPr>
          <p:cNvPr id="882" name="Shape 8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65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3" name="Shape 883"/>
          <p:cNvGrpSpPr/>
          <p:nvPr/>
        </p:nvGrpSpPr>
        <p:grpSpPr>
          <a:xfrm>
            <a:off x="5400263" y="3441836"/>
            <a:ext cx="2212050" cy="1644647"/>
            <a:chOff x="4677300" y="1792579"/>
            <a:chExt cx="2212050" cy="2650091"/>
          </a:xfrm>
        </p:grpSpPr>
        <p:pic>
          <p:nvPicPr>
            <p:cNvPr id="884" name="Shape 8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77300" y="1937677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885" name="Shape 88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5244688" y="1816635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6" name="Shape 886"/>
            <p:cNvSpPr txBox="1"/>
            <p:nvPr/>
          </p:nvSpPr>
          <p:spPr>
            <a:xfrm>
              <a:off x="4818837" y="2400709"/>
              <a:ext cx="1929000" cy="18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1C232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rgbClr val="F1C23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Quem não levantar a mão é mulher do padre.</a:t>
              </a:r>
              <a:endParaRPr b="1" sz="1200">
                <a:solidFill>
                  <a:srgbClr val="F46524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Shape 8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501" y="1288750"/>
            <a:ext cx="5112997" cy="2565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Shape 892"/>
          <p:cNvSpPr txBox="1"/>
          <p:nvPr/>
        </p:nvSpPr>
        <p:spPr>
          <a:xfrm>
            <a:off x="255050" y="171775"/>
            <a:ext cx="86010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66666"/>
                </a:solidFill>
              </a:rPr>
              <a:t>Obrigado pela sua presença</a:t>
            </a:r>
            <a:endParaRPr sz="4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283100" y="422100"/>
            <a:ext cx="8650800" cy="3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D966"/>
                </a:solidFill>
              </a:rPr>
              <a:t>Tunando seu Atom</a:t>
            </a:r>
            <a:endParaRPr sz="6000">
              <a:solidFill>
                <a:srgbClr val="FFD966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ACESSE E BRINQUE A VONTADE: </a:t>
            </a:r>
            <a:endParaRPr sz="2200"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FFD966"/>
                </a:solidFill>
                <a:hlinkClick r:id="rId3"/>
              </a:rPr>
              <a:t>https://goo.gl/o62C4K</a:t>
            </a:r>
            <a:br>
              <a:rPr lang="en" sz="2200">
                <a:solidFill>
                  <a:srgbClr val="FFD966"/>
                </a:solidFill>
              </a:rPr>
            </a:br>
            <a:br>
              <a:rPr lang="en" sz="2200">
                <a:solidFill>
                  <a:srgbClr val="FFD966"/>
                </a:solidFill>
              </a:rPr>
            </a:br>
            <a:r>
              <a:rPr lang="en" sz="2200">
                <a:solidFill>
                  <a:srgbClr val="FFFFFF"/>
                </a:solidFill>
              </a:rPr>
              <a:t>VOCÊ TEM 10 MINUTOS</a:t>
            </a:r>
            <a:endParaRPr sz="2200">
              <a:solidFill>
                <a:srgbClr val="FFD966"/>
              </a:solidFill>
            </a:endParaRPr>
          </a:p>
        </p:txBody>
      </p:sp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26" y="4556825"/>
            <a:ext cx="1055348" cy="52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 rotWithShape="1">
          <a:blip r:embed="rId5">
            <a:alphaModFix/>
          </a:blip>
          <a:srcRect b="0" l="20821" r="20821" t="0"/>
          <a:stretch/>
        </p:blipFill>
        <p:spPr>
          <a:xfrm>
            <a:off x="6872804" y="3521850"/>
            <a:ext cx="2271200" cy="16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